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2" r:id="rId2"/>
    <p:sldId id="419" r:id="rId3"/>
    <p:sldId id="381" r:id="rId4"/>
    <p:sldId id="420" r:id="rId5"/>
    <p:sldId id="382" r:id="rId6"/>
    <p:sldId id="385" r:id="rId7"/>
    <p:sldId id="380" r:id="rId8"/>
    <p:sldId id="415" r:id="rId9"/>
    <p:sldId id="426" r:id="rId10"/>
    <p:sldId id="422" r:id="rId11"/>
    <p:sldId id="416" r:id="rId12"/>
    <p:sldId id="392" r:id="rId13"/>
    <p:sldId id="406" r:id="rId14"/>
    <p:sldId id="423" r:id="rId15"/>
    <p:sldId id="418" r:id="rId16"/>
    <p:sldId id="42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ECF0FE"/>
    <a:srgbClr val="E8EDFE"/>
    <a:srgbClr val="E2E9FE"/>
    <a:srgbClr val="C4D1FC"/>
    <a:srgbClr val="BDDEFF"/>
    <a:srgbClr val="99CC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29" autoAdjust="0"/>
    <p:restoredTop sz="94056" autoAdjust="0"/>
  </p:normalViewPr>
  <p:slideViewPr>
    <p:cSldViewPr>
      <p:cViewPr>
        <p:scale>
          <a:sx n="60" d="100"/>
          <a:sy n="60" d="100"/>
        </p:scale>
        <p:origin x="-95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35D7AE-6659-42E1-8770-871BEEFFDF8F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1109A7-7FDA-4EFC-B0E7-B018AFEF2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5CCF4C-9217-482E-BDDB-DB166EF8A803}" type="slidenum">
              <a:rPr lang="en-US" sz="1200">
                <a:cs typeface="Arial" charset="0"/>
              </a:rPr>
              <a:pPr algn="r"/>
              <a:t>3</a:t>
            </a:fld>
            <a:endParaRPr lang="en-US" sz="1200">
              <a:cs typeface="Arial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21721B-72F5-41A4-B2A0-A0E19E2ECFF8}" type="slidenum">
              <a:rPr lang="en-US" sz="1200">
                <a:cs typeface="Arial" charset="0"/>
              </a:rPr>
              <a:pPr algn="r"/>
              <a:t>7</a:t>
            </a:fld>
            <a:endParaRPr lang="en-US" sz="1200">
              <a:cs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A9169B7-FC39-46AF-9D21-61DF111E81CD}" type="slidenum">
              <a:rPr lang="en-US" sz="1200">
                <a:cs typeface="Arial" charset="0"/>
              </a:rPr>
              <a:pPr algn="r"/>
              <a:t>11</a:t>
            </a:fld>
            <a:endParaRPr lang="en-US" sz="1200">
              <a:cs typeface="Arial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40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A8C1838-3F8B-45C0-9C7E-9363A13E34C8}" type="slidenum">
              <a:rPr lang="ru-RU" sz="1200">
                <a:latin typeface="Calibri" pitchFamily="34" charset="0"/>
              </a:rPr>
              <a:pPr algn="r"/>
              <a:t>14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FC6D52-E515-4337-BCF9-41EC147A4482}" type="slidenum">
              <a:rPr lang="ru-RU" sz="1200"/>
              <a:pPr algn="r"/>
              <a:t>16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1"/>
          <p:cNvSpPr>
            <a:spLocks/>
          </p:cNvSpPr>
          <p:nvPr/>
        </p:nvSpPr>
        <p:spPr bwMode="gray">
          <a:xfrm>
            <a:off x="0" y="3481388"/>
            <a:ext cx="9155113" cy="3376612"/>
          </a:xfrm>
          <a:custGeom>
            <a:avLst/>
            <a:gdLst/>
            <a:ahLst/>
            <a:cxnLst>
              <a:cxn ang="0">
                <a:pos x="0" y="1760"/>
              </a:cxn>
              <a:cxn ang="0">
                <a:pos x="5767" y="0"/>
              </a:cxn>
              <a:cxn ang="0">
                <a:pos x="5760" y="2127"/>
              </a:cxn>
              <a:cxn ang="0">
                <a:pos x="0" y="2127"/>
              </a:cxn>
              <a:cxn ang="0">
                <a:pos x="0" y="1760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5" name="AutoShape 32" descr="06"/>
          <p:cNvSpPr>
            <a:spLocks noChangeArrowheads="1"/>
          </p:cNvSpPr>
          <p:nvPr/>
        </p:nvSpPr>
        <p:spPr bwMode="gray">
          <a:xfrm rot="20584390">
            <a:off x="-141288" y="5310188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6" name="AutoShape 33" descr="05"/>
          <p:cNvSpPr>
            <a:spLocks noChangeArrowheads="1"/>
          </p:cNvSpPr>
          <p:nvPr/>
        </p:nvSpPr>
        <p:spPr bwMode="gray">
          <a:xfrm rot="20584390">
            <a:off x="2154238" y="4610100"/>
            <a:ext cx="2546350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7" name="AutoShape 34" descr="03"/>
          <p:cNvSpPr>
            <a:spLocks noChangeArrowheads="1"/>
          </p:cNvSpPr>
          <p:nvPr/>
        </p:nvSpPr>
        <p:spPr bwMode="gray">
          <a:xfrm rot="20584390">
            <a:off x="4448175" y="3908425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8" name="AutoShape 35" descr="02"/>
          <p:cNvSpPr>
            <a:spLocks noChangeArrowheads="1"/>
          </p:cNvSpPr>
          <p:nvPr/>
        </p:nvSpPr>
        <p:spPr bwMode="gray">
          <a:xfrm rot="20584390">
            <a:off x="6751638" y="3206750"/>
            <a:ext cx="2533650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4114800" y="5838825"/>
            <a:ext cx="1079500" cy="633413"/>
            <a:chOff x="2680" y="3678"/>
            <a:chExt cx="680" cy="399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/>
                <a:t>LOGO</a:t>
              </a: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ru-RU" sz="1800">
                <a:solidFill>
                  <a:schemeClr val="tx2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2133600"/>
            <a:ext cx="54752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077200" cy="682625"/>
          </a:xfrm>
        </p:spPr>
        <p:txBody>
          <a:bodyPr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4DE2BB5-E9B4-447D-9528-8BB5BE882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64CE3-082F-4143-9E95-C0E695A8B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959F-FBCC-4A21-9F5D-171B6A4BD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E56F9-5555-4769-AC29-D90E0473D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09EFA-97D0-4A06-9FCB-D38E3C00C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BA2D3-58DC-4F8E-88C5-4E82F3AB4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77C44-1270-46EC-869D-184FE2F5E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84CA5-9088-42DB-84E2-ACA18EBB9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6700-A052-4C0F-89F3-D76F734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7C220-0237-482A-BE9A-4859EFFC7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5546C-4D7C-4528-AF34-E6BF2E836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F1D21-6E6C-4BB3-964D-AB8ACFBFF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59" name="Image" r:id="rId15" imgW="13003175" imgH="1612698" progId="">
              <p:embed/>
            </p:oleObj>
          </a:graphicData>
        </a:graphic>
      </p:graphicFrame>
      <p:sp>
        <p:nvSpPr>
          <p:cNvPr id="1060" name="Freeform 36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800"/>
          </a:p>
        </p:txBody>
      </p:sp>
      <p:grpSp>
        <p:nvGrpSpPr>
          <p:cNvPr id="1062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2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64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65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</p:grpSp>
      <p:sp>
        <p:nvSpPr>
          <p:cNvPr id="10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E94330-0FAB-42D3-91C7-2457B3DDB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286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12144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364163" y="5000625"/>
            <a:ext cx="3529012" cy="747713"/>
          </a:xfrm>
        </p:spPr>
        <p:txBody>
          <a:bodyPr/>
          <a:lstStyle/>
          <a:p>
            <a:pPr algn="r" eaLnBrk="1" hangingPunct="1"/>
            <a:r>
              <a:rPr lang="ru-RU" sz="1600" b="1" smtClean="0">
                <a:solidFill>
                  <a:srgbClr val="1B1D4E"/>
                </a:solidFill>
                <a:latin typeface="Times New Roman" pitchFamily="18" charset="0"/>
                <a:cs typeface="Times New Roman" pitchFamily="18" charset="0"/>
              </a:rPr>
              <a:t>Беляева Л.А.,  </a:t>
            </a:r>
          </a:p>
          <a:p>
            <a:pPr algn="r" eaLnBrk="1" hangingPunct="1"/>
            <a:r>
              <a:rPr lang="ru-RU" sz="1600" b="1" smtClean="0">
                <a:solidFill>
                  <a:srgbClr val="1B1D4E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ВР </a:t>
            </a:r>
            <a:endParaRPr lang="en-US" sz="1600" b="1" smtClean="0">
              <a:solidFill>
                <a:srgbClr val="1B1D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0500" y="5857875"/>
            <a:ext cx="1285875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1B1D4E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500063" y="2143125"/>
            <a:ext cx="7961312" cy="9255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rgbClr val="000066"/>
                </a:solidFill>
              </a:rPr>
              <a:t>Достижение планируемых результатов освоения ООП: </a:t>
            </a:r>
          </a:p>
          <a:p>
            <a:pPr algn="ctr"/>
            <a:r>
              <a:rPr lang="ru-RU" sz="1800" b="1">
                <a:solidFill>
                  <a:srgbClr val="000066"/>
                </a:solidFill>
              </a:rPr>
              <a:t>от социального заказа</a:t>
            </a:r>
          </a:p>
          <a:p>
            <a:pPr algn="ctr"/>
            <a:r>
              <a:rPr lang="ru-RU" sz="1800" b="1">
                <a:solidFill>
                  <a:srgbClr val="000066"/>
                </a:solidFill>
              </a:rPr>
              <a:t>к мониторингу личностных результатов</a:t>
            </a:r>
            <a:endParaRPr lang="en-US" sz="1800" b="1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50" y="214313"/>
            <a:ext cx="671512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Республиканская научно-практическая конференция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«Реализация ФГОС как механизм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инновационного развития образовательной организации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и профессионального развития педагога»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604" name="Group 300"/>
          <p:cNvGraphicFramePr>
            <a:graphicFrameLocks noGrp="1"/>
          </p:cNvGraphicFramePr>
          <p:nvPr/>
        </p:nvGraphicFramePr>
        <p:xfrm>
          <a:off x="0" y="1268413"/>
          <a:ext cx="9144000" cy="5772787"/>
        </p:xfrm>
        <a:graphic>
          <a:graphicData uri="http://schemas.openxmlformats.org/drawingml/2006/table">
            <a:tbl>
              <a:tblPr/>
              <a:tblGrid>
                <a:gridCol w="1936750"/>
                <a:gridCol w="2857500"/>
                <a:gridCol w="2092325"/>
                <a:gridCol w="2257425"/>
              </a:tblGrid>
              <a:tr h="292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исследования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 исследования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Контрольный эта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Интерпретационныйэтап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социального развития учащихся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Восприятие подростком социально-психологического климата в классе (социально-эмоциональное благополучие учащегося в коллективе)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«Классная жизнь, или жизнь в классе»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«Класс – это большая семья?»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Потребность в поддержке со стороны семьи и школы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«Мне бы хотелось…»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«Я, моя семь я и школа»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нравственного развития учащихся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Сформированность представления о способах оценки нравственных и безнравственных поступков (степень категоричности суждений)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№3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«Поступки человека»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№13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«Размышления о характере человека»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Представление подростка о восприятии его личности другими людьми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«Мой портрет в глазах окружающих людей»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«Мой портрет в глазах окружающих людей»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отношения  школьников к учению и труду.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Сформированность опыта переживания ситуаций успеха в учебной деятельности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«Доброе слово и результат»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«Мои успехи»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Формализм в усвоении школьных знаний (отсутствие связи между знаниями и их применением в действительности)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«Школьные знания и окружающий мир»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«Мои знания и мое будущее»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Исследование экологической культуры и культуры здоровья учащихся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экологической культуры подростков (многосторонность ценности природы)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«Здоровье планеты»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«Эколог и Я=Экология»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культуры здоровья подростков (осознание личной ответственности за свое здоровье)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«Здоровье человека»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«Забота о себе»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эстетического развития учащихся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Сформированность представления о развивающей (воспитательной) функции искусства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«Ларец мудрости»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«Для чего необходимы искусство и творчество?»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Сформированность основных представлений о процессе общения с произведениями искусства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«Общение с произведениями искусства»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№20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«Советы искусствоведа»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02" name="Rectangle 297"/>
          <p:cNvSpPr>
            <a:spLocks noChangeArrowheads="1"/>
          </p:cNvSpPr>
          <p:nvPr/>
        </p:nvSpPr>
        <p:spPr bwMode="auto">
          <a:xfrm>
            <a:off x="395288" y="188913"/>
            <a:ext cx="8497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Программа исследования 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(5 класс)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Мониторинг результатов</a:t>
            </a:r>
          </a:p>
        </p:txBody>
      </p:sp>
      <p:pic>
        <p:nvPicPr>
          <p:cNvPr id="3180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0"/>
            <a:ext cx="827087" cy="98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87450" y="188913"/>
            <a:ext cx="6459538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Критерии оценки результатов исследования</a:t>
            </a:r>
            <a:endParaRPr lang="ru-RU" sz="2400" b="1">
              <a:solidFill>
                <a:srgbClr val="0070C0"/>
              </a:solidFill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3214688" y="2643188"/>
            <a:ext cx="4256087" cy="1587"/>
          </a:xfrm>
          <a:prstGeom prst="line">
            <a:avLst/>
          </a:prstGeom>
          <a:noFill/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86125" y="2286000"/>
            <a:ext cx="5643563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Положительная динамика развития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>
                <a:solidFill>
                  <a:srgbClr val="A50021"/>
                </a:solidFill>
                <a:latin typeface="Times New Roman" pitchFamily="18" charset="0"/>
              </a:rPr>
              <a:t>(П)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924300" y="3429000"/>
            <a:ext cx="4829175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Отсутствие положительной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 динамики развития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>
                <a:solidFill>
                  <a:srgbClr val="A50021"/>
                </a:solidFill>
                <a:latin typeface="Times New Roman" pitchFamily="18" charset="0"/>
              </a:rPr>
              <a:t>(О)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03538" y="2333625"/>
            <a:ext cx="396875" cy="404813"/>
            <a:chOff x="1829" y="1470"/>
            <a:chExt cx="250" cy="255"/>
          </a:xfrm>
        </p:grpSpPr>
        <p:pic>
          <p:nvPicPr>
            <p:cNvPr id="2872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8" y="1508"/>
              <a:ext cx="171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28729" name="Group 7"/>
            <p:cNvGrpSpPr>
              <a:grpSpLocks/>
            </p:cNvGrpSpPr>
            <p:nvPr/>
          </p:nvGrpSpPr>
          <p:grpSpPr bwMode="auto">
            <a:xfrm>
              <a:off x="1863" y="1506"/>
              <a:ext cx="179" cy="179"/>
              <a:chOff x="1863" y="1506"/>
              <a:chExt cx="179" cy="179"/>
            </a:xfrm>
          </p:grpSpPr>
          <p:pic>
            <p:nvPicPr>
              <p:cNvPr id="28743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63" y="1506"/>
                <a:ext cx="179" cy="1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8744" name="Text Box 9"/>
              <p:cNvSpPr txBox="1">
                <a:spLocks noChangeArrowheads="1"/>
              </p:cNvSpPr>
              <p:nvPr/>
            </p:nvSpPr>
            <p:spPr bwMode="auto">
              <a:xfrm rot="4980000">
                <a:off x="1894" y="1535"/>
                <a:ext cx="121" cy="1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>
                  <a:cs typeface="Arial" charset="0"/>
                </a:endParaRPr>
              </a:p>
            </p:txBody>
          </p:sp>
        </p:grpSp>
        <p:grpSp>
          <p:nvGrpSpPr>
            <p:cNvPr id="28730" name="Group 10"/>
            <p:cNvGrpSpPr>
              <a:grpSpLocks/>
            </p:cNvGrpSpPr>
            <p:nvPr/>
          </p:nvGrpSpPr>
          <p:grpSpPr bwMode="auto">
            <a:xfrm>
              <a:off x="1861" y="1529"/>
              <a:ext cx="67" cy="151"/>
              <a:chOff x="1861" y="1529"/>
              <a:chExt cx="67" cy="151"/>
            </a:xfrm>
          </p:grpSpPr>
          <p:grpSp>
            <p:nvGrpSpPr>
              <p:cNvPr id="28733" name="Group 11"/>
              <p:cNvGrpSpPr>
                <a:grpSpLocks/>
              </p:cNvGrpSpPr>
              <p:nvPr/>
            </p:nvGrpSpPr>
            <p:grpSpPr bwMode="auto">
              <a:xfrm>
                <a:off x="1863" y="1557"/>
                <a:ext cx="66" cy="123"/>
                <a:chOff x="1863" y="1557"/>
                <a:chExt cx="66" cy="123"/>
              </a:xfrm>
            </p:grpSpPr>
            <p:sp>
              <p:nvSpPr>
                <p:cNvPr id="28739" name="AutoShape 12"/>
                <p:cNvSpPr>
                  <a:spLocks noChangeArrowheads="1"/>
                </p:cNvSpPr>
                <p:nvPr/>
              </p:nvSpPr>
              <p:spPr bwMode="auto">
                <a:xfrm rot="8940000" flipH="1" flipV="1">
                  <a:off x="1885" y="159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740" name="AutoShape 13"/>
                <p:cNvSpPr>
                  <a:spLocks noChangeArrowheads="1"/>
                </p:cNvSpPr>
                <p:nvPr/>
              </p:nvSpPr>
              <p:spPr bwMode="auto">
                <a:xfrm rot="9780000" flipH="1" flipV="1">
                  <a:off x="1878" y="1576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741" name="AutoShape 14"/>
                <p:cNvSpPr>
                  <a:spLocks noChangeArrowheads="1"/>
                </p:cNvSpPr>
                <p:nvPr/>
              </p:nvSpPr>
              <p:spPr bwMode="auto">
                <a:xfrm rot="10020000" flipH="1" flipV="1">
                  <a:off x="1877" y="1569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742" name="AutoShape 15"/>
                <p:cNvSpPr>
                  <a:spLocks noChangeArrowheads="1"/>
                </p:cNvSpPr>
                <p:nvPr/>
              </p:nvSpPr>
              <p:spPr bwMode="auto">
                <a:xfrm rot="10560000" flipH="1" flipV="1">
                  <a:off x="1875" y="1557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  <p:grpSp>
            <p:nvGrpSpPr>
              <p:cNvPr id="28734" name="Group 16"/>
              <p:cNvGrpSpPr>
                <a:grpSpLocks/>
              </p:cNvGrpSpPr>
              <p:nvPr/>
            </p:nvGrpSpPr>
            <p:grpSpPr bwMode="auto">
              <a:xfrm>
                <a:off x="1861" y="1529"/>
                <a:ext cx="51" cy="127"/>
                <a:chOff x="1861" y="1529"/>
                <a:chExt cx="51" cy="127"/>
              </a:xfrm>
            </p:grpSpPr>
            <p:sp>
              <p:nvSpPr>
                <p:cNvPr id="28735" name="AutoShape 17"/>
                <p:cNvSpPr>
                  <a:spLocks noChangeArrowheads="1"/>
                </p:cNvSpPr>
                <p:nvPr/>
              </p:nvSpPr>
              <p:spPr bwMode="auto">
                <a:xfrm rot="10260000" flipH="1" flipV="1">
                  <a:off x="1876" y="1566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736" name="AutoShape 18"/>
                <p:cNvSpPr>
                  <a:spLocks noChangeArrowheads="1"/>
                </p:cNvSpPr>
                <p:nvPr/>
              </p:nvSpPr>
              <p:spPr bwMode="auto">
                <a:xfrm rot="-10500000" flipH="1" flipV="1">
                  <a:off x="1874" y="1549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737" name="AutoShape 19"/>
                <p:cNvSpPr>
                  <a:spLocks noChangeArrowheads="1"/>
                </p:cNvSpPr>
                <p:nvPr/>
              </p:nvSpPr>
              <p:spPr bwMode="auto">
                <a:xfrm rot="-10200000" flipH="1" flipV="1">
                  <a:off x="1874" y="154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738" name="AutoShape 20"/>
                <p:cNvSpPr>
                  <a:spLocks noChangeArrowheads="1"/>
                </p:cNvSpPr>
                <p:nvPr/>
              </p:nvSpPr>
              <p:spPr bwMode="auto">
                <a:xfrm rot="-9660000" flipH="1" flipV="1">
                  <a:off x="1876" y="153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</p:grpSp>
        <p:sp>
          <p:nvSpPr>
            <p:cNvPr id="28731" name="AutoShape 21"/>
            <p:cNvSpPr>
              <a:spLocks/>
            </p:cNvSpPr>
            <p:nvPr/>
          </p:nvSpPr>
          <p:spPr bwMode="auto">
            <a:xfrm rot="1140000" flipH="1">
              <a:off x="1856" y="1497"/>
              <a:ext cx="195" cy="203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</a:path>
                <a:path w="43200" h="43155" stroke="0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8732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 t="23759"/>
            <a:stretch>
              <a:fillRect/>
            </a:stretch>
          </p:blipFill>
          <p:spPr bwMode="auto">
            <a:xfrm>
              <a:off x="1916" y="1519"/>
              <a:ext cx="128" cy="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28600" y="2508250"/>
            <a:ext cx="3436938" cy="3427413"/>
            <a:chOff x="144" y="1580"/>
            <a:chExt cx="2165" cy="2159"/>
          </a:xfrm>
        </p:grpSpPr>
        <p:sp>
          <p:nvSpPr>
            <p:cNvPr id="28721" name="Oval 24"/>
            <p:cNvSpPr>
              <a:spLocks noChangeArrowheads="1"/>
            </p:cNvSpPr>
            <p:nvPr/>
          </p:nvSpPr>
          <p:spPr bwMode="auto">
            <a:xfrm flipH="1">
              <a:off x="144" y="1580"/>
              <a:ext cx="2165" cy="2159"/>
            </a:xfrm>
            <a:prstGeom prst="ellipse">
              <a:avLst/>
            </a:prstGeom>
            <a:noFill/>
            <a:ln w="1260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8722" name="Oval 25"/>
            <p:cNvSpPr>
              <a:spLocks noChangeArrowheads="1"/>
            </p:cNvSpPr>
            <p:nvPr/>
          </p:nvSpPr>
          <p:spPr bwMode="auto">
            <a:xfrm flipH="1">
              <a:off x="287" y="1728"/>
              <a:ext cx="1880" cy="1875"/>
            </a:xfrm>
            <a:prstGeom prst="ellipse">
              <a:avLst/>
            </a:prstGeom>
            <a:noFill/>
            <a:ln w="2844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8723" name="Oval 26"/>
            <p:cNvSpPr>
              <a:spLocks noChangeArrowheads="1"/>
            </p:cNvSpPr>
            <p:nvPr/>
          </p:nvSpPr>
          <p:spPr bwMode="auto">
            <a:xfrm flipH="1">
              <a:off x="430" y="1891"/>
              <a:ext cx="1581" cy="1577"/>
            </a:xfrm>
            <a:prstGeom prst="ellipse">
              <a:avLst/>
            </a:prstGeom>
            <a:noFill/>
            <a:ln w="3816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8724" name="Oval 27"/>
            <p:cNvSpPr>
              <a:spLocks noChangeArrowheads="1"/>
            </p:cNvSpPr>
            <p:nvPr/>
          </p:nvSpPr>
          <p:spPr bwMode="auto">
            <a:xfrm flipH="1">
              <a:off x="593" y="2053"/>
              <a:ext cx="1282" cy="1279"/>
            </a:xfrm>
            <a:prstGeom prst="ellipse">
              <a:avLst/>
            </a:prstGeom>
            <a:noFill/>
            <a:ln w="5724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8725" name="Oval 28"/>
            <p:cNvSpPr>
              <a:spLocks noChangeArrowheads="1"/>
            </p:cNvSpPr>
            <p:nvPr/>
          </p:nvSpPr>
          <p:spPr bwMode="auto">
            <a:xfrm flipH="1">
              <a:off x="736" y="2209"/>
              <a:ext cx="983" cy="980"/>
            </a:xfrm>
            <a:prstGeom prst="ellipse">
              <a:avLst/>
            </a:prstGeom>
            <a:noFill/>
            <a:ln w="5724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8726" name="Oval 29"/>
            <p:cNvSpPr>
              <a:spLocks noChangeArrowheads="1"/>
            </p:cNvSpPr>
            <p:nvPr/>
          </p:nvSpPr>
          <p:spPr bwMode="auto">
            <a:xfrm flipH="1">
              <a:off x="879" y="2345"/>
              <a:ext cx="697" cy="695"/>
            </a:xfrm>
            <a:prstGeom prst="ellipse">
              <a:avLst/>
            </a:prstGeom>
            <a:noFill/>
            <a:ln w="7632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8727" name="Oval 30"/>
            <p:cNvSpPr>
              <a:spLocks noChangeArrowheads="1"/>
            </p:cNvSpPr>
            <p:nvPr/>
          </p:nvSpPr>
          <p:spPr bwMode="auto">
            <a:xfrm flipH="1">
              <a:off x="1007" y="2481"/>
              <a:ext cx="439" cy="438"/>
            </a:xfrm>
            <a:prstGeom prst="ellipse">
              <a:avLst/>
            </a:prstGeom>
            <a:noFill/>
            <a:ln w="936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</p:grpSp>
      <p:pic>
        <p:nvPicPr>
          <p:cNvPr id="29727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9350" y="3479800"/>
            <a:ext cx="1609725" cy="161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492500" y="3429000"/>
            <a:ext cx="396875" cy="404813"/>
            <a:chOff x="2234" y="2190"/>
            <a:chExt cx="250" cy="255"/>
          </a:xfrm>
        </p:grpSpPr>
        <p:pic>
          <p:nvPicPr>
            <p:cNvPr id="28704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3" y="2228"/>
              <a:ext cx="171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28705" name="Group 34"/>
            <p:cNvGrpSpPr>
              <a:grpSpLocks/>
            </p:cNvGrpSpPr>
            <p:nvPr/>
          </p:nvGrpSpPr>
          <p:grpSpPr bwMode="auto">
            <a:xfrm>
              <a:off x="2271" y="2228"/>
              <a:ext cx="179" cy="179"/>
              <a:chOff x="2271" y="2228"/>
              <a:chExt cx="179" cy="179"/>
            </a:xfrm>
          </p:grpSpPr>
          <p:pic>
            <p:nvPicPr>
              <p:cNvPr id="28719" name="Picture 3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71" y="2228"/>
                <a:ext cx="179" cy="1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8720" name="Text Box 36"/>
              <p:cNvSpPr txBox="1">
                <a:spLocks noChangeArrowheads="1"/>
              </p:cNvSpPr>
              <p:nvPr/>
            </p:nvSpPr>
            <p:spPr bwMode="auto">
              <a:xfrm rot="4980000">
                <a:off x="2299" y="2255"/>
                <a:ext cx="121" cy="1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800">
                  <a:cs typeface="Arial" charset="0"/>
                </a:endParaRPr>
              </a:p>
            </p:txBody>
          </p:sp>
        </p:grpSp>
        <p:grpSp>
          <p:nvGrpSpPr>
            <p:cNvPr id="28706" name="Group 37"/>
            <p:cNvGrpSpPr>
              <a:grpSpLocks/>
            </p:cNvGrpSpPr>
            <p:nvPr/>
          </p:nvGrpSpPr>
          <p:grpSpPr bwMode="auto">
            <a:xfrm>
              <a:off x="2266" y="2249"/>
              <a:ext cx="67" cy="151"/>
              <a:chOff x="2266" y="2249"/>
              <a:chExt cx="67" cy="151"/>
            </a:xfrm>
          </p:grpSpPr>
          <p:grpSp>
            <p:nvGrpSpPr>
              <p:cNvPr id="28709" name="Group 38"/>
              <p:cNvGrpSpPr>
                <a:grpSpLocks/>
              </p:cNvGrpSpPr>
              <p:nvPr/>
            </p:nvGrpSpPr>
            <p:grpSpPr bwMode="auto">
              <a:xfrm>
                <a:off x="2268" y="2277"/>
                <a:ext cx="66" cy="123"/>
                <a:chOff x="2268" y="2277"/>
                <a:chExt cx="66" cy="123"/>
              </a:xfrm>
            </p:grpSpPr>
            <p:sp>
              <p:nvSpPr>
                <p:cNvPr id="28715" name="AutoShape 39"/>
                <p:cNvSpPr>
                  <a:spLocks noChangeArrowheads="1"/>
                </p:cNvSpPr>
                <p:nvPr/>
              </p:nvSpPr>
              <p:spPr bwMode="auto">
                <a:xfrm rot="8940000" flipH="1" flipV="1">
                  <a:off x="2290" y="231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716" name="AutoShape 40"/>
                <p:cNvSpPr>
                  <a:spLocks noChangeArrowheads="1"/>
                </p:cNvSpPr>
                <p:nvPr/>
              </p:nvSpPr>
              <p:spPr bwMode="auto">
                <a:xfrm rot="9780000" flipH="1" flipV="1">
                  <a:off x="2284" y="2296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717" name="AutoShape 41"/>
                <p:cNvSpPr>
                  <a:spLocks noChangeArrowheads="1"/>
                </p:cNvSpPr>
                <p:nvPr/>
              </p:nvSpPr>
              <p:spPr bwMode="auto">
                <a:xfrm rot="10020000" flipH="1" flipV="1">
                  <a:off x="2282" y="2289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718" name="AutoShape 42"/>
                <p:cNvSpPr>
                  <a:spLocks noChangeArrowheads="1"/>
                </p:cNvSpPr>
                <p:nvPr/>
              </p:nvSpPr>
              <p:spPr bwMode="auto">
                <a:xfrm rot="10560000" flipH="1" flipV="1">
                  <a:off x="2280" y="2277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  <p:grpSp>
            <p:nvGrpSpPr>
              <p:cNvPr id="28710" name="Group 43"/>
              <p:cNvGrpSpPr>
                <a:grpSpLocks/>
              </p:cNvGrpSpPr>
              <p:nvPr/>
            </p:nvGrpSpPr>
            <p:grpSpPr bwMode="auto">
              <a:xfrm>
                <a:off x="2266" y="2249"/>
                <a:ext cx="51" cy="127"/>
                <a:chOff x="2266" y="2249"/>
                <a:chExt cx="51" cy="127"/>
              </a:xfrm>
            </p:grpSpPr>
            <p:sp>
              <p:nvSpPr>
                <p:cNvPr id="28711" name="AutoShape 44"/>
                <p:cNvSpPr>
                  <a:spLocks noChangeArrowheads="1"/>
                </p:cNvSpPr>
                <p:nvPr/>
              </p:nvSpPr>
              <p:spPr bwMode="auto">
                <a:xfrm rot="10260000" flipH="1" flipV="1">
                  <a:off x="2281" y="2286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712" name="AutoShape 45"/>
                <p:cNvSpPr>
                  <a:spLocks noChangeArrowheads="1"/>
                </p:cNvSpPr>
                <p:nvPr/>
              </p:nvSpPr>
              <p:spPr bwMode="auto">
                <a:xfrm rot="-10500000" flipH="1" flipV="1">
                  <a:off x="2279" y="2269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713" name="AutoShape 46"/>
                <p:cNvSpPr>
                  <a:spLocks noChangeArrowheads="1"/>
                </p:cNvSpPr>
                <p:nvPr/>
              </p:nvSpPr>
              <p:spPr bwMode="auto">
                <a:xfrm rot="-10200000" flipH="1" flipV="1">
                  <a:off x="2279" y="226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714" name="AutoShape 47"/>
                <p:cNvSpPr>
                  <a:spLocks noChangeArrowheads="1"/>
                </p:cNvSpPr>
                <p:nvPr/>
              </p:nvSpPr>
              <p:spPr bwMode="auto">
                <a:xfrm rot="-9660000" flipH="1" flipV="1">
                  <a:off x="2281" y="225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</p:grpSp>
        <p:sp>
          <p:nvSpPr>
            <p:cNvPr id="28707" name="AutoShape 48"/>
            <p:cNvSpPr>
              <a:spLocks/>
            </p:cNvSpPr>
            <p:nvPr/>
          </p:nvSpPr>
          <p:spPr bwMode="auto">
            <a:xfrm rot="1140000" flipH="1">
              <a:off x="2261" y="2217"/>
              <a:ext cx="195" cy="203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</a:path>
                <a:path w="43200" h="43155" stroke="0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8708" name="Picture 49"/>
            <p:cNvPicPr>
              <a:picLocks noChangeAspect="1" noChangeArrowheads="1"/>
            </p:cNvPicPr>
            <p:nvPr/>
          </p:nvPicPr>
          <p:blipFill>
            <a:blip r:embed="rId5" cstate="print"/>
            <a:srcRect t="23759"/>
            <a:stretch>
              <a:fillRect/>
            </a:stretch>
          </p:blipFill>
          <p:spPr bwMode="auto">
            <a:xfrm>
              <a:off x="2321" y="2239"/>
              <a:ext cx="128" cy="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9765" name="Line 69"/>
          <p:cNvSpPr>
            <a:spLocks noChangeShapeType="1"/>
          </p:cNvSpPr>
          <p:nvPr/>
        </p:nvSpPr>
        <p:spPr bwMode="auto">
          <a:xfrm>
            <a:off x="4067175" y="3789363"/>
            <a:ext cx="4256088" cy="1587"/>
          </a:xfrm>
          <a:prstGeom prst="line">
            <a:avLst/>
          </a:prstGeom>
          <a:noFill/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82" name="Picture 7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8438" y="333375"/>
            <a:ext cx="1325562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8" name="Group 113"/>
          <p:cNvGrpSpPr>
            <a:grpSpLocks/>
          </p:cNvGrpSpPr>
          <p:nvPr/>
        </p:nvGrpSpPr>
        <p:grpSpPr bwMode="auto">
          <a:xfrm>
            <a:off x="2987675" y="4941888"/>
            <a:ext cx="396875" cy="404812"/>
            <a:chOff x="1919" y="3135"/>
            <a:chExt cx="250" cy="255"/>
          </a:xfrm>
        </p:grpSpPr>
        <p:pic>
          <p:nvPicPr>
            <p:cNvPr id="28687" name="Picture 1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59" y="3173"/>
              <a:ext cx="171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28688" name="Group 115"/>
            <p:cNvGrpSpPr>
              <a:grpSpLocks/>
            </p:cNvGrpSpPr>
            <p:nvPr/>
          </p:nvGrpSpPr>
          <p:grpSpPr bwMode="auto">
            <a:xfrm>
              <a:off x="1956" y="3172"/>
              <a:ext cx="179" cy="179"/>
              <a:chOff x="1956" y="3172"/>
              <a:chExt cx="179" cy="179"/>
            </a:xfrm>
          </p:grpSpPr>
          <p:pic>
            <p:nvPicPr>
              <p:cNvPr id="28702" name="Picture 11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56" y="3172"/>
                <a:ext cx="179" cy="1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8703" name="Text Box 117"/>
              <p:cNvSpPr txBox="1">
                <a:spLocks noChangeArrowheads="1"/>
              </p:cNvSpPr>
              <p:nvPr/>
            </p:nvSpPr>
            <p:spPr bwMode="auto">
              <a:xfrm rot="4980000">
                <a:off x="1984" y="3199"/>
                <a:ext cx="121" cy="1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800">
                  <a:cs typeface="Arial" charset="0"/>
                </a:endParaRPr>
              </a:p>
            </p:txBody>
          </p:sp>
        </p:grpSp>
        <p:grpSp>
          <p:nvGrpSpPr>
            <p:cNvPr id="28689" name="Group 118"/>
            <p:cNvGrpSpPr>
              <a:grpSpLocks/>
            </p:cNvGrpSpPr>
            <p:nvPr/>
          </p:nvGrpSpPr>
          <p:grpSpPr bwMode="auto">
            <a:xfrm>
              <a:off x="1957" y="3196"/>
              <a:ext cx="68" cy="149"/>
              <a:chOff x="1957" y="3196"/>
              <a:chExt cx="68" cy="149"/>
            </a:xfrm>
          </p:grpSpPr>
          <p:grpSp>
            <p:nvGrpSpPr>
              <p:cNvPr id="28692" name="Group 119"/>
              <p:cNvGrpSpPr>
                <a:grpSpLocks/>
              </p:cNvGrpSpPr>
              <p:nvPr/>
            </p:nvGrpSpPr>
            <p:grpSpPr bwMode="auto">
              <a:xfrm>
                <a:off x="1960" y="3224"/>
                <a:ext cx="65" cy="122"/>
                <a:chOff x="1960" y="3224"/>
                <a:chExt cx="65" cy="122"/>
              </a:xfrm>
            </p:grpSpPr>
            <p:sp>
              <p:nvSpPr>
                <p:cNvPr id="28698" name="AutoShape 120"/>
                <p:cNvSpPr>
                  <a:spLocks noChangeArrowheads="1"/>
                </p:cNvSpPr>
                <p:nvPr/>
              </p:nvSpPr>
              <p:spPr bwMode="auto">
                <a:xfrm rot="8940000" flipH="1" flipV="1">
                  <a:off x="1983" y="3258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699" name="AutoShape 121"/>
                <p:cNvSpPr>
                  <a:spLocks noChangeArrowheads="1"/>
                </p:cNvSpPr>
                <p:nvPr/>
              </p:nvSpPr>
              <p:spPr bwMode="auto">
                <a:xfrm rot="9780000" flipH="1" flipV="1">
                  <a:off x="1976" y="3245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700" name="AutoShape 122"/>
                <p:cNvSpPr>
                  <a:spLocks noChangeArrowheads="1"/>
                </p:cNvSpPr>
                <p:nvPr/>
              </p:nvSpPr>
              <p:spPr bwMode="auto">
                <a:xfrm rot="10020000" flipH="1" flipV="1">
                  <a:off x="1973" y="3237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701" name="AutoShape 123"/>
                <p:cNvSpPr>
                  <a:spLocks noChangeArrowheads="1"/>
                </p:cNvSpPr>
                <p:nvPr/>
              </p:nvSpPr>
              <p:spPr bwMode="auto">
                <a:xfrm rot="10560000" flipH="1" flipV="1">
                  <a:off x="1971" y="3225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  <p:grpSp>
            <p:nvGrpSpPr>
              <p:cNvPr id="28693" name="Group 124"/>
              <p:cNvGrpSpPr>
                <a:grpSpLocks/>
              </p:cNvGrpSpPr>
              <p:nvPr/>
            </p:nvGrpSpPr>
            <p:grpSpPr bwMode="auto">
              <a:xfrm>
                <a:off x="1957" y="3196"/>
                <a:ext cx="50" cy="126"/>
                <a:chOff x="1957" y="3196"/>
                <a:chExt cx="50" cy="126"/>
              </a:xfrm>
            </p:grpSpPr>
            <p:sp>
              <p:nvSpPr>
                <p:cNvPr id="28694" name="AutoShape 125"/>
                <p:cNvSpPr>
                  <a:spLocks noChangeArrowheads="1"/>
                </p:cNvSpPr>
                <p:nvPr/>
              </p:nvSpPr>
              <p:spPr bwMode="auto">
                <a:xfrm rot="10260000" flipH="1" flipV="1">
                  <a:off x="1971" y="3233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695" name="AutoShape 126"/>
                <p:cNvSpPr>
                  <a:spLocks noChangeArrowheads="1"/>
                </p:cNvSpPr>
                <p:nvPr/>
              </p:nvSpPr>
              <p:spPr bwMode="auto">
                <a:xfrm rot="-10500000" flipH="1" flipV="1">
                  <a:off x="1970" y="3219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696" name="AutoShape 127"/>
                <p:cNvSpPr>
                  <a:spLocks noChangeArrowheads="1"/>
                </p:cNvSpPr>
                <p:nvPr/>
              </p:nvSpPr>
              <p:spPr bwMode="auto">
                <a:xfrm rot="-10200000" flipH="1" flipV="1">
                  <a:off x="1970" y="3209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8697" name="AutoShape 128"/>
                <p:cNvSpPr>
                  <a:spLocks noChangeArrowheads="1"/>
                </p:cNvSpPr>
                <p:nvPr/>
              </p:nvSpPr>
              <p:spPr bwMode="auto">
                <a:xfrm rot="-9660000" flipH="1" flipV="1">
                  <a:off x="1972" y="3199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</p:grpSp>
        <p:sp>
          <p:nvSpPr>
            <p:cNvPr id="28690" name="AutoShape 129"/>
            <p:cNvSpPr>
              <a:spLocks/>
            </p:cNvSpPr>
            <p:nvPr/>
          </p:nvSpPr>
          <p:spPr bwMode="auto">
            <a:xfrm rot="1140000" flipH="1">
              <a:off x="1946" y="3162"/>
              <a:ext cx="195" cy="203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</a:path>
                <a:path w="43200" h="43155" stroke="0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8691" name="Picture 130"/>
            <p:cNvPicPr>
              <a:picLocks noChangeAspect="1" noChangeArrowheads="1"/>
            </p:cNvPicPr>
            <p:nvPr/>
          </p:nvPicPr>
          <p:blipFill>
            <a:blip r:embed="rId5" cstate="print"/>
            <a:srcRect t="23759"/>
            <a:stretch>
              <a:fillRect/>
            </a:stretch>
          </p:blipFill>
          <p:spPr bwMode="auto">
            <a:xfrm>
              <a:off x="2006" y="3184"/>
              <a:ext cx="128" cy="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9827" name="Line 131"/>
          <p:cNvSpPr>
            <a:spLocks noChangeShapeType="1"/>
          </p:cNvSpPr>
          <p:nvPr/>
        </p:nvSpPr>
        <p:spPr bwMode="auto">
          <a:xfrm flipV="1">
            <a:off x="3571875" y="5213350"/>
            <a:ext cx="4205288" cy="12700"/>
          </a:xfrm>
          <a:prstGeom prst="line">
            <a:avLst/>
          </a:prstGeom>
          <a:noFill/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828" name="Rectangle 132"/>
          <p:cNvSpPr>
            <a:spLocks noChangeArrowheads="1"/>
          </p:cNvSpPr>
          <p:nvPr/>
        </p:nvSpPr>
        <p:spPr bwMode="auto">
          <a:xfrm>
            <a:off x="3563938" y="4724400"/>
            <a:ext cx="5214937" cy="98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Устойчивость   показателей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latin typeface="Times New Roman" pitchFamily="18" charset="0"/>
              </a:rPr>
              <a:t>                           </a:t>
            </a:r>
            <a:r>
              <a:rPr lang="ru-RU" b="1" i="1">
                <a:solidFill>
                  <a:srgbClr val="A50021"/>
                </a:solidFill>
                <a:latin typeface="Times New Roman" pitchFamily="18" charset="0"/>
              </a:rPr>
              <a:t>(У)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7000875" y="6500813"/>
            <a:ext cx="2143125" cy="357187"/>
          </a:xfrm>
          <a:prstGeom prst="rect">
            <a:avLst/>
          </a:prstGeom>
          <a:solidFill>
            <a:srgbClr val="FFA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/>
      <p:bldP spid="29700" grpId="0"/>
      <p:bldP spid="29765" grpId="0" animBg="1"/>
      <p:bldP spid="29827" grpId="0" animBg="1"/>
      <p:bldP spid="298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000" smtClean="0">
                <a:latin typeface="Times New Roman" pitchFamily="18" charset="0"/>
              </a:rPr>
              <a:t>Исследование особенностей </a:t>
            </a: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нравственного развития, </a:t>
            </a:r>
            <a:b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воспитания и социализации</a:t>
            </a:r>
            <a:r>
              <a:rPr lang="ru-RU" sz="2000" smtClean="0">
                <a:latin typeface="Times New Roman" pitchFamily="18" charset="0"/>
              </a:rPr>
              <a:t> учащихся</a:t>
            </a:r>
            <a:r>
              <a:rPr lang="ru-RU" smtClean="0"/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5 класса</a:t>
            </a:r>
          </a:p>
        </p:txBody>
      </p:sp>
      <p:graphicFrame>
        <p:nvGraphicFramePr>
          <p:cNvPr id="32789" name="Group 21"/>
          <p:cNvGraphicFramePr>
            <a:graphicFrameLocks noGrp="1"/>
          </p:cNvGraphicFramePr>
          <p:nvPr>
            <p:ph idx="4294967295"/>
          </p:nvPr>
        </p:nvGraphicFramePr>
        <p:xfrm>
          <a:off x="395288" y="1557338"/>
          <a:ext cx="8613775" cy="4973257"/>
        </p:xfrm>
        <a:graphic>
          <a:graphicData uri="http://schemas.openxmlformats.org/drawingml/2006/table">
            <a:tbl>
              <a:tblPr/>
              <a:tblGrid>
                <a:gridCol w="2871787"/>
                <a:gridCol w="2870200"/>
                <a:gridCol w="2871788"/>
              </a:tblGrid>
              <a:tr h="1439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Блоки исследования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Параметры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Критерии оценки/ динамика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81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Исследование социального развития учащихся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Формирование общественной направленности подростков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Достаточная степень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социально-эмоционального благополучия подростка в коллективе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(У)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Эмоциональное благополучие подростка в школьном коллективе (уровень тревожности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высокая степень включенности учащегося в жизнь коллектива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(П)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78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525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0000" tIns="45000" rIns="90000" bIns="45000" anchor="t"/>
          <a:lstStyle/>
          <a:p>
            <a:pPr eaLnBrk="1" hangingPunct="1"/>
            <a:r>
              <a:rPr lang="ru-RU" b="0" i="1" smtClean="0"/>
              <a:t>Портрет учащихся 5 класса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43022" name="Group 14"/>
          <p:cNvGraphicFramePr>
            <a:graphicFrameLocks noGrp="1"/>
          </p:cNvGraphicFramePr>
          <p:nvPr/>
        </p:nvGraphicFramePr>
        <p:xfrm>
          <a:off x="250825" y="1557338"/>
          <a:ext cx="8713788" cy="4838700"/>
        </p:xfrm>
        <a:graphic>
          <a:graphicData uri="http://schemas.openxmlformats.org/drawingml/2006/table">
            <a:tbl>
              <a:tblPr/>
              <a:tblGrid>
                <a:gridCol w="8713788"/>
              </a:tblGrid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Исследование социального развития учащихся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66" marR="307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Умеренная потребность в поддержке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со стороны семьи и школы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Указывает на достаточную удовлетворенность потребности подростков во внимании и поддержке со стороны родителей и учителей, непосредственно взаимодействующих с ним. Подростки успешно осваивают новые социальные роли, чувствуют себя достаточно уверенно в школьном коллективе и семье. Ученикам можно поручить ответственное задание, которое он постараются хорошо выполнить.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Однако</a:t>
                      </a:r>
                      <a:r>
                        <a:rPr kumimoji="0" lang="ru-RU" sz="20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подростки могут нуждаться в дополнительной поддержке со стороны взрослых своего социального статуса в семье и в школе.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30766" marR="307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0" y="0"/>
            <a:ext cx="136525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Оценка динамики развития учащихся</a:t>
            </a:r>
            <a:endParaRPr lang="en-US" sz="280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gray">
          <a:xfrm>
            <a:off x="4000500" y="1628775"/>
            <a:ext cx="4857750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характеристика достижений и положительных качеств ребёнка  (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</a:rPr>
              <a:t>Портрет учащегося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) для родителей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341438"/>
            <a:ext cx="295275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213100"/>
            <a:ext cx="295275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gray">
          <a:xfrm>
            <a:off x="3929063" y="3357563"/>
            <a:ext cx="4929187" cy="157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предоставление родителям информации (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</a:rPr>
              <a:t>Портрет класса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) о результатах  воспитательной  работы в классе.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179388" y="4868863"/>
            <a:ext cx="87852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endParaRPr lang="ru-RU" sz="2400">
              <a:solidFill>
                <a:schemeClr val="tx2"/>
              </a:solidFill>
            </a:endParaRPr>
          </a:p>
          <a:p>
            <a:pPr algn="ctr"/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Полученные данные в качестве 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ПОРТРЕТА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учащегося включены в 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портфолио учащегося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в качестве 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ПОРТРЕТА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класса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 в портфолио класса и гимназии</a:t>
            </a:r>
          </a:p>
        </p:txBody>
      </p:sp>
      <p:pic>
        <p:nvPicPr>
          <p:cNvPr id="4301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8750" y="0"/>
            <a:ext cx="136525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1950" y="773113"/>
            <a:ext cx="8401050" cy="1370012"/>
          </a:xfrm>
        </p:spPr>
        <p:txBody>
          <a:bodyPr lIns="90000" tIns="45000" rIns="90000" bIns="45000" anchor="t"/>
          <a:lstStyle/>
          <a:p>
            <a:endParaRPr lang="ru-RU" sz="6600" smtClean="0"/>
          </a:p>
        </p:txBody>
      </p:sp>
      <p:sp>
        <p:nvSpPr>
          <p:cNvPr id="45058" name="Содержимое 2"/>
          <p:cNvSpPr>
            <a:spLocks noGrp="1"/>
          </p:cNvSpPr>
          <p:nvPr>
            <p:ph idx="4294967295"/>
          </p:nvPr>
        </p:nvSpPr>
        <p:spPr>
          <a:xfrm>
            <a:off x="285750" y="2214563"/>
            <a:ext cx="8572500" cy="4429125"/>
          </a:xfrm>
        </p:spPr>
        <p:txBody>
          <a:bodyPr lIns="0" tIns="9071" rIns="0" bIns="0"/>
          <a:lstStyle/>
          <a:p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Прямоугольник 4"/>
          <p:cNvSpPr>
            <a:spLocks noChangeArrowheads="1"/>
          </p:cNvSpPr>
          <p:nvPr/>
        </p:nvSpPr>
        <p:spPr bwMode="auto">
          <a:xfrm>
            <a:off x="500063" y="1785938"/>
            <a:ext cx="7929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2" descr="C:\Users\Вика\Desktop\img28.jpg"/>
          <p:cNvPicPr>
            <a:picLocks noChangeAspect="1" noChangeArrowheads="1"/>
          </p:cNvPicPr>
          <p:nvPr/>
        </p:nvPicPr>
        <p:blipFill>
          <a:blip r:embed="rId2" cstate="print"/>
          <a:srcRect l="935" b="6918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89" name="Picture 1" descr="F:\вика\фото 5 класс 2014-2015\на уроке немецкого языка\P1010246.JPG"/>
          <p:cNvPicPr>
            <a:picLocks noChangeAspect="1" noChangeArrowheads="1"/>
          </p:cNvPicPr>
          <p:nvPr/>
        </p:nvPicPr>
        <p:blipFill>
          <a:blip r:embed="rId3" cstate="print"/>
          <a:srcRect l="12712" t="5085"/>
          <a:stretch>
            <a:fillRect/>
          </a:stretch>
        </p:blipFill>
        <p:spPr bwMode="auto">
          <a:xfrm>
            <a:off x="0" y="1500174"/>
            <a:ext cx="2143076" cy="205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" descr="C:\Users\Вика\Desktop\Звонок35.jpg"/>
          <p:cNvPicPr>
            <a:picLocks noChangeAspect="1" noChangeArrowheads="1"/>
          </p:cNvPicPr>
          <p:nvPr/>
        </p:nvPicPr>
        <p:blipFill>
          <a:blip r:embed="rId4" cstate="print"/>
          <a:srcRect l="14727" t="8994" r="29859" b="46036"/>
          <a:stretch>
            <a:fillRect/>
          </a:stretch>
        </p:blipFill>
        <p:spPr bwMode="auto">
          <a:xfrm>
            <a:off x="7429520" y="1214422"/>
            <a:ext cx="171448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-242888"/>
            <a:ext cx="1116012" cy="1150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5857875"/>
            <a:ext cx="8569325" cy="7921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mtClean="0">
                <a:solidFill>
                  <a:srgbClr val="8F5E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Добро пожаловать!</a:t>
            </a:r>
          </a:p>
        </p:txBody>
      </p:sp>
      <p:pic>
        <p:nvPicPr>
          <p:cNvPr id="1026" name="Picture 2" descr="F:\Фон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8786874" cy="5037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88913"/>
            <a:ext cx="6934200" cy="576262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Личностные результаты</a:t>
            </a:r>
            <a:endParaRPr lang="en-US" sz="2800" smtClean="0">
              <a:latin typeface="Times New Roman" pitchFamily="18" charset="0"/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2051050" y="3213100"/>
            <a:ext cx="4905375" cy="2425700"/>
            <a:chOff x="995" y="1472"/>
            <a:chExt cx="3785" cy="1872"/>
          </a:xfrm>
        </p:grpSpPr>
        <p:sp>
          <p:nvSpPr>
            <p:cNvPr id="16402" name="AutoShape 4"/>
            <p:cNvSpPr>
              <a:spLocks noChangeArrowheads="1"/>
            </p:cNvSpPr>
            <p:nvPr/>
          </p:nvSpPr>
          <p:spPr bwMode="gray">
            <a:xfrm>
              <a:off x="995" y="1588"/>
              <a:ext cx="3785" cy="1756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2 w 21600"/>
                <a:gd name="T9" fmla="*/ 0 h 21600"/>
                <a:gd name="T10" fmla="*/ 3 w 21600"/>
                <a:gd name="T11" fmla="*/ 0 h 21600"/>
                <a:gd name="T12" fmla="*/ 4 w 21600"/>
                <a:gd name="T13" fmla="*/ 0 h 21600"/>
                <a:gd name="T14" fmla="*/ 3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1 h 21600"/>
                <a:gd name="T26" fmla="*/ 18438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1" name="AutoShape 5"/>
            <p:cNvSpPr>
              <a:spLocks noChangeArrowheads="1"/>
            </p:cNvSpPr>
            <p:nvPr/>
          </p:nvSpPr>
          <p:spPr bwMode="gray">
            <a:xfrm>
              <a:off x="995" y="1478"/>
              <a:ext cx="3785" cy="1756"/>
            </a:xfrm>
            <a:custGeom>
              <a:avLst/>
              <a:gdLst>
                <a:gd name="G0" fmla="+- 3013 0 0"/>
                <a:gd name="G1" fmla="+- 21600 0 3013"/>
                <a:gd name="G2" fmla="+- 21600 0 30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6404" name="Line 6"/>
            <p:cNvSpPr>
              <a:spLocks noChangeShapeType="1"/>
            </p:cNvSpPr>
            <p:nvPr/>
          </p:nvSpPr>
          <p:spPr bwMode="gray">
            <a:xfrm flipV="1">
              <a:off x="2872" y="1472"/>
              <a:ext cx="0" cy="3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5" name="Line 7"/>
            <p:cNvSpPr>
              <a:spLocks noChangeShapeType="1"/>
            </p:cNvSpPr>
            <p:nvPr/>
          </p:nvSpPr>
          <p:spPr bwMode="gray">
            <a:xfrm>
              <a:off x="1793" y="1974"/>
              <a:ext cx="0" cy="1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6" name="Line 8"/>
            <p:cNvSpPr>
              <a:spLocks noChangeShapeType="1"/>
            </p:cNvSpPr>
            <p:nvPr/>
          </p:nvSpPr>
          <p:spPr bwMode="gray">
            <a:xfrm>
              <a:off x="3951" y="1959"/>
              <a:ext cx="0" cy="1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7" name="Line 9"/>
            <p:cNvSpPr>
              <a:spLocks noChangeShapeType="1"/>
            </p:cNvSpPr>
            <p:nvPr/>
          </p:nvSpPr>
          <p:spPr bwMode="gray">
            <a:xfrm flipV="1">
              <a:off x="3951" y="1794"/>
              <a:ext cx="384" cy="16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8" name="Line 10"/>
            <p:cNvSpPr>
              <a:spLocks noChangeShapeType="1"/>
            </p:cNvSpPr>
            <p:nvPr/>
          </p:nvSpPr>
          <p:spPr bwMode="gray">
            <a:xfrm flipH="1" flipV="1">
              <a:off x="1413" y="1801"/>
              <a:ext cx="378" cy="1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9" name="Line 11"/>
            <p:cNvSpPr>
              <a:spLocks noChangeShapeType="1"/>
            </p:cNvSpPr>
            <p:nvPr/>
          </p:nvSpPr>
          <p:spPr bwMode="gray">
            <a:xfrm flipH="1">
              <a:off x="1856" y="2884"/>
              <a:ext cx="291" cy="2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0" name="Line 12"/>
            <p:cNvSpPr>
              <a:spLocks noChangeShapeType="1"/>
            </p:cNvSpPr>
            <p:nvPr/>
          </p:nvSpPr>
          <p:spPr bwMode="gray">
            <a:xfrm>
              <a:off x="3752" y="2843"/>
              <a:ext cx="365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1" name="Line 13"/>
            <p:cNvSpPr>
              <a:spLocks noChangeShapeType="1"/>
            </p:cNvSpPr>
            <p:nvPr/>
          </p:nvSpPr>
          <p:spPr bwMode="gray">
            <a:xfrm flipH="1">
              <a:off x="1850" y="3090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2" name="Line 14"/>
            <p:cNvSpPr>
              <a:spLocks noChangeShapeType="1"/>
            </p:cNvSpPr>
            <p:nvPr/>
          </p:nvSpPr>
          <p:spPr bwMode="gray">
            <a:xfrm flipH="1">
              <a:off x="4112" y="3022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91" name="Line 15"/>
          <p:cNvSpPr>
            <a:spLocks noChangeShapeType="1"/>
          </p:cNvSpPr>
          <p:nvPr/>
        </p:nvSpPr>
        <p:spPr bwMode="black">
          <a:xfrm>
            <a:off x="3714750" y="2928938"/>
            <a:ext cx="0" cy="43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black">
          <a:xfrm>
            <a:off x="5929313" y="2928938"/>
            <a:ext cx="0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black">
          <a:xfrm flipV="1">
            <a:off x="4572000" y="5357813"/>
            <a:ext cx="0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gray">
          <a:xfrm flipH="1" flipV="1">
            <a:off x="6572250" y="42148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gray">
          <a:xfrm flipV="1">
            <a:off x="1928813" y="44291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black">
          <a:xfrm>
            <a:off x="2051050" y="2420938"/>
            <a:ext cx="25923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самому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себе</a:t>
            </a:r>
            <a:endParaRPr lang="en-US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black">
          <a:xfrm>
            <a:off x="5357813" y="2071688"/>
            <a:ext cx="2247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к другим  участникам образовательного  процесса</a:t>
            </a:r>
            <a:endParaRPr lang="en-US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black">
          <a:xfrm>
            <a:off x="6659563" y="3857625"/>
            <a:ext cx="26654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к самому  образовательному  процессу</a:t>
            </a:r>
            <a:endParaRPr lang="en-US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black">
          <a:xfrm>
            <a:off x="3071813" y="5805488"/>
            <a:ext cx="2741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ко всему  укладу школьной жизни </a:t>
            </a:r>
            <a:endParaRPr lang="en-US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black">
          <a:xfrm>
            <a:off x="-323850" y="3644900"/>
            <a:ext cx="2735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результатам образовательного процесса</a:t>
            </a:r>
            <a:endParaRPr lang="en-US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black">
          <a:xfrm>
            <a:off x="3643313" y="4000500"/>
            <a:ext cx="1736725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CC0066"/>
                </a:solidFill>
                <a:cs typeface="Arial" charset="0"/>
              </a:rPr>
              <a:t>Система ценностных отношений</a:t>
            </a:r>
            <a:endParaRPr lang="en-US" sz="1800" b="1">
              <a:solidFill>
                <a:srgbClr val="CC0066"/>
              </a:solidFill>
              <a:cs typeface="Arial" charset="0"/>
            </a:endParaRPr>
          </a:p>
        </p:txBody>
      </p:sp>
      <p:sp>
        <p:nvSpPr>
          <p:cNvPr id="24602" name="AutoShape 26"/>
          <p:cNvSpPr>
            <a:spLocks noChangeArrowheads="1"/>
          </p:cNvSpPr>
          <p:nvPr/>
        </p:nvSpPr>
        <p:spPr bwMode="gray">
          <a:xfrm>
            <a:off x="3286125" y="3786188"/>
            <a:ext cx="2339975" cy="663575"/>
          </a:xfrm>
          <a:custGeom>
            <a:avLst/>
            <a:gdLst>
              <a:gd name="G0" fmla="+- 13742 0 0"/>
              <a:gd name="G1" fmla="+- -11677937 0 0"/>
              <a:gd name="G2" fmla="+- 13742 0 -11677937"/>
              <a:gd name="G3" fmla="+- 10800 0 0"/>
              <a:gd name="G4" fmla="+- 0 0 137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70 0 0"/>
              <a:gd name="G9" fmla="+- 0 0 -11677937"/>
              <a:gd name="G10" fmla="+- 8470 0 2700"/>
              <a:gd name="G11" fmla="cos G10 13742"/>
              <a:gd name="G12" fmla="sin G10 13742"/>
              <a:gd name="G13" fmla="cos 13500 13742"/>
              <a:gd name="G14" fmla="sin 13500 13742"/>
              <a:gd name="G15" fmla="+- G11 10800 0"/>
              <a:gd name="G16" fmla="+- G12 10800 0"/>
              <a:gd name="G17" fmla="+- G13 10800 0"/>
              <a:gd name="G18" fmla="+- G14 10800 0"/>
              <a:gd name="G19" fmla="*/ 8470 1 2"/>
              <a:gd name="G20" fmla="+- G19 5400 0"/>
              <a:gd name="G21" fmla="cos G20 13742"/>
              <a:gd name="G22" fmla="sin G20 13742"/>
              <a:gd name="G23" fmla="+- G21 10800 0"/>
              <a:gd name="G24" fmla="+- G12 G23 G22"/>
              <a:gd name="G25" fmla="+- G22 G23 G11"/>
              <a:gd name="G26" fmla="cos 10800 13742"/>
              <a:gd name="G27" fmla="sin 10800 13742"/>
              <a:gd name="G28" fmla="cos 8470 13742"/>
              <a:gd name="G29" fmla="sin 8470 137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137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70 G39"/>
              <a:gd name="G43" fmla="sin 847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90 w 21600"/>
              <a:gd name="T5" fmla="*/ 1 h 21600"/>
              <a:gd name="T6" fmla="*/ 1169 w 21600"/>
              <a:gd name="T7" fmla="*/ 10495 h 21600"/>
              <a:gd name="T8" fmla="*/ 10949 w 21600"/>
              <a:gd name="T9" fmla="*/ 2331 h 21600"/>
              <a:gd name="T10" fmla="*/ 24299 w 21600"/>
              <a:gd name="T11" fmla="*/ 10849 h 21600"/>
              <a:gd name="T12" fmla="*/ 20420 w 21600"/>
              <a:gd name="T13" fmla="*/ 14700 h 21600"/>
              <a:gd name="T14" fmla="*/ 16569 w 21600"/>
              <a:gd name="T15" fmla="*/ 1082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69" y="10830"/>
                </a:moveTo>
                <a:cubicBezTo>
                  <a:pt x="19269" y="10820"/>
                  <a:pt x="19270" y="10810"/>
                  <a:pt x="19270" y="10800"/>
                </a:cubicBezTo>
                <a:cubicBezTo>
                  <a:pt x="19270" y="6122"/>
                  <a:pt x="15477" y="2330"/>
                  <a:pt x="10800" y="2330"/>
                </a:cubicBezTo>
                <a:cubicBezTo>
                  <a:pt x="6226" y="2329"/>
                  <a:pt x="2478" y="5961"/>
                  <a:pt x="2334" y="10532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13"/>
                  <a:pt x="21599" y="10826"/>
                  <a:pt x="21599" y="10839"/>
                </a:cubicBezTo>
                <a:lnTo>
                  <a:pt x="24299" y="10849"/>
                </a:lnTo>
                <a:lnTo>
                  <a:pt x="20420" y="14700"/>
                </a:lnTo>
                <a:lnTo>
                  <a:pt x="16569" y="10821"/>
                </a:lnTo>
                <a:lnTo>
                  <a:pt x="19269" y="1083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451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cs typeface="Arial" charset="0"/>
            </a:endParaRPr>
          </a:p>
        </p:txBody>
      </p:sp>
      <p:sp>
        <p:nvSpPr>
          <p:cNvPr id="24603" name="AutoShape 27"/>
          <p:cNvSpPr>
            <a:spLocks noChangeArrowheads="1"/>
          </p:cNvSpPr>
          <p:nvPr/>
        </p:nvSpPr>
        <p:spPr bwMode="gray">
          <a:xfrm flipH="1" flipV="1">
            <a:off x="3357563" y="4357688"/>
            <a:ext cx="2392362" cy="620712"/>
          </a:xfrm>
          <a:custGeom>
            <a:avLst/>
            <a:gdLst>
              <a:gd name="G0" fmla="+- -14015 0 0"/>
              <a:gd name="G1" fmla="+- -11677937 0 0"/>
              <a:gd name="G2" fmla="+- -14015 0 -11677937"/>
              <a:gd name="G3" fmla="+- 10800 0 0"/>
              <a:gd name="G4" fmla="+- 0 0 -140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74 0 0"/>
              <a:gd name="G9" fmla="+- 0 0 -11677937"/>
              <a:gd name="G10" fmla="+- 8574 0 2700"/>
              <a:gd name="G11" fmla="cos G10 -14015"/>
              <a:gd name="G12" fmla="sin G10 -14015"/>
              <a:gd name="G13" fmla="cos 13500 -14015"/>
              <a:gd name="G14" fmla="sin 13500 -14015"/>
              <a:gd name="G15" fmla="+- G11 10800 0"/>
              <a:gd name="G16" fmla="+- G12 10800 0"/>
              <a:gd name="G17" fmla="+- G13 10800 0"/>
              <a:gd name="G18" fmla="+- G14 10800 0"/>
              <a:gd name="G19" fmla="*/ 8574 1 2"/>
              <a:gd name="G20" fmla="+- G19 5400 0"/>
              <a:gd name="G21" fmla="cos G20 -14015"/>
              <a:gd name="G22" fmla="sin G20 -14015"/>
              <a:gd name="G23" fmla="+- G21 10800 0"/>
              <a:gd name="G24" fmla="+- G12 G23 G22"/>
              <a:gd name="G25" fmla="+- G22 G23 G11"/>
              <a:gd name="G26" fmla="cos 10800 -14015"/>
              <a:gd name="G27" fmla="sin 10800 -14015"/>
              <a:gd name="G28" fmla="cos 8574 -14015"/>
              <a:gd name="G29" fmla="sin 8574 -140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-140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74 G39"/>
              <a:gd name="G43" fmla="sin 857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50 w 21600"/>
              <a:gd name="T5" fmla="*/ 1 h 21600"/>
              <a:gd name="T6" fmla="*/ 1117 w 21600"/>
              <a:gd name="T7" fmla="*/ 10494 h 21600"/>
              <a:gd name="T8" fmla="*/ 10919 w 21600"/>
              <a:gd name="T9" fmla="*/ 2226 h 21600"/>
              <a:gd name="T10" fmla="*/ 24299 w 21600"/>
              <a:gd name="T11" fmla="*/ 10749 h 21600"/>
              <a:gd name="T12" fmla="*/ 20501 w 21600"/>
              <a:gd name="T13" fmla="*/ 14576 h 21600"/>
              <a:gd name="T14" fmla="*/ 16673 w 21600"/>
              <a:gd name="T15" fmla="*/ 107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373" y="10767"/>
                </a:moveTo>
                <a:cubicBezTo>
                  <a:pt x="19356" y="6045"/>
                  <a:pt x="15522" y="2226"/>
                  <a:pt x="10800" y="2226"/>
                </a:cubicBezTo>
                <a:cubicBezTo>
                  <a:pt x="6170" y="2225"/>
                  <a:pt x="2376" y="5901"/>
                  <a:pt x="2230" y="10529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48" y="0"/>
                  <a:pt x="21577" y="4810"/>
                  <a:pt x="21599" y="10759"/>
                </a:cubicBezTo>
                <a:lnTo>
                  <a:pt x="24299" y="10749"/>
                </a:lnTo>
                <a:lnTo>
                  <a:pt x="20501" y="14576"/>
                </a:lnTo>
                <a:lnTo>
                  <a:pt x="16673" y="10778"/>
                </a:lnTo>
                <a:lnTo>
                  <a:pt x="19373" y="1076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6667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cs typeface="Arial" charset="0"/>
            </a:endParaRPr>
          </a:p>
        </p:txBody>
      </p:sp>
      <p:pic>
        <p:nvPicPr>
          <p:cNvPr id="164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1144587" cy="1357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7000875" y="6500813"/>
            <a:ext cx="2143125" cy="357187"/>
          </a:xfrm>
          <a:prstGeom prst="rect">
            <a:avLst/>
          </a:prstGeom>
          <a:solidFill>
            <a:srgbClr val="FFA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 animBg="1"/>
      <p:bldP spid="24592" grpId="0" animBg="1"/>
      <p:bldP spid="24593" grpId="0" animBg="1"/>
      <p:bldP spid="24594" grpId="0" animBg="1"/>
      <p:bldP spid="24595" grpId="0" animBg="1"/>
      <p:bldP spid="246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 rot="-7500000">
            <a:off x="4619625" y="279401"/>
            <a:ext cx="1374775" cy="3962400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A43010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 rot="-6660000">
            <a:off x="4873625" y="458788"/>
            <a:ext cx="1374775" cy="3962400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FE6CD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 rot="-780000">
            <a:off x="4540250" y="2667000"/>
            <a:ext cx="1374775" cy="3962400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4516AE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5460000">
            <a:off x="2436812" y="2055813"/>
            <a:ext cx="1374775" cy="3962400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499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303713" y="2743200"/>
            <a:ext cx="1374775" cy="3962400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5DDF3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6240000">
            <a:off x="2409825" y="1847851"/>
            <a:ext cx="1374775" cy="3962400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A2EAE8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63938" y="2708275"/>
            <a:ext cx="1598612" cy="1598613"/>
            <a:chOff x="2265" y="1707"/>
            <a:chExt cx="1007" cy="1007"/>
          </a:xfrm>
        </p:grpSpPr>
        <p:sp>
          <p:nvSpPr>
            <p:cNvPr id="17422" name="Oval 8"/>
            <p:cNvSpPr>
              <a:spLocks noChangeArrowheads="1"/>
            </p:cNvSpPr>
            <p:nvPr/>
          </p:nvSpPr>
          <p:spPr bwMode="auto">
            <a:xfrm>
              <a:off x="2265" y="1707"/>
              <a:ext cx="1007" cy="1007"/>
            </a:xfrm>
            <a:prstGeom prst="ellipse">
              <a:avLst/>
            </a:prstGeom>
            <a:gradFill rotWithShape="0">
              <a:gsLst>
                <a:gs pos="0">
                  <a:srgbClr val="6E1E1E"/>
                </a:gs>
                <a:gs pos="100000">
                  <a:srgbClr val="F14343"/>
                </a:gs>
              </a:gsLst>
              <a:lin ang="5400000" scaled="1"/>
            </a:gradFill>
            <a:ln w="381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17423" name="AutoShape 9"/>
            <p:cNvSpPr>
              <a:spLocks noChangeArrowheads="1"/>
            </p:cNvSpPr>
            <p:nvPr/>
          </p:nvSpPr>
          <p:spPr bwMode="auto">
            <a:xfrm>
              <a:off x="2380" y="1723"/>
              <a:ext cx="777" cy="379"/>
            </a:xfrm>
            <a:custGeom>
              <a:avLst/>
              <a:gdLst>
                <a:gd name="T0" fmla="*/ 88 w 1321"/>
                <a:gd name="T1" fmla="*/ 14 h 712"/>
                <a:gd name="T2" fmla="*/ 89 w 1321"/>
                <a:gd name="T3" fmla="*/ 15 h 712"/>
                <a:gd name="T4" fmla="*/ 89 w 1321"/>
                <a:gd name="T5" fmla="*/ 16 h 712"/>
                <a:gd name="T6" fmla="*/ 89 w 1321"/>
                <a:gd name="T7" fmla="*/ 18 h 712"/>
                <a:gd name="T8" fmla="*/ 88 w 1321"/>
                <a:gd name="T9" fmla="*/ 19 h 712"/>
                <a:gd name="T10" fmla="*/ 86 w 1321"/>
                <a:gd name="T11" fmla="*/ 20 h 712"/>
                <a:gd name="T12" fmla="*/ 84 w 1321"/>
                <a:gd name="T13" fmla="*/ 20 h 712"/>
                <a:gd name="T14" fmla="*/ 81 w 1321"/>
                <a:gd name="T15" fmla="*/ 21 h 712"/>
                <a:gd name="T16" fmla="*/ 78 w 1321"/>
                <a:gd name="T17" fmla="*/ 22 h 712"/>
                <a:gd name="T18" fmla="*/ 74 w 1321"/>
                <a:gd name="T19" fmla="*/ 23 h 712"/>
                <a:gd name="T20" fmla="*/ 70 w 1321"/>
                <a:gd name="T21" fmla="*/ 23 h 712"/>
                <a:gd name="T22" fmla="*/ 65 w 1321"/>
                <a:gd name="T23" fmla="*/ 23 h 712"/>
                <a:gd name="T24" fmla="*/ 61 w 1321"/>
                <a:gd name="T25" fmla="*/ 24 h 712"/>
                <a:gd name="T26" fmla="*/ 56 w 1321"/>
                <a:gd name="T27" fmla="*/ 24 h 712"/>
                <a:gd name="T28" fmla="*/ 54 w 1321"/>
                <a:gd name="T29" fmla="*/ 24 h 712"/>
                <a:gd name="T30" fmla="*/ 32 w 1321"/>
                <a:gd name="T31" fmla="*/ 24 h 712"/>
                <a:gd name="T32" fmla="*/ 32 w 1321"/>
                <a:gd name="T33" fmla="*/ 24 h 712"/>
                <a:gd name="T34" fmla="*/ 28 w 1321"/>
                <a:gd name="T35" fmla="*/ 24 h 712"/>
                <a:gd name="T36" fmla="*/ 24 w 1321"/>
                <a:gd name="T37" fmla="*/ 24 h 712"/>
                <a:gd name="T38" fmla="*/ 20 w 1321"/>
                <a:gd name="T39" fmla="*/ 23 h 712"/>
                <a:gd name="T40" fmla="*/ 16 w 1321"/>
                <a:gd name="T41" fmla="*/ 23 h 712"/>
                <a:gd name="T42" fmla="*/ 12 w 1321"/>
                <a:gd name="T43" fmla="*/ 23 h 712"/>
                <a:gd name="T44" fmla="*/ 9 w 1321"/>
                <a:gd name="T45" fmla="*/ 22 h 712"/>
                <a:gd name="T46" fmla="*/ 7 w 1321"/>
                <a:gd name="T47" fmla="*/ 22 h 712"/>
                <a:gd name="T48" fmla="*/ 5 w 1321"/>
                <a:gd name="T49" fmla="*/ 21 h 712"/>
                <a:gd name="T50" fmla="*/ 3 w 1321"/>
                <a:gd name="T51" fmla="*/ 21 h 712"/>
                <a:gd name="T52" fmla="*/ 1 w 1321"/>
                <a:gd name="T53" fmla="*/ 20 h 712"/>
                <a:gd name="T54" fmla="*/ 1 w 1321"/>
                <a:gd name="T55" fmla="*/ 19 h 712"/>
                <a:gd name="T56" fmla="*/ 0 w 1321"/>
                <a:gd name="T57" fmla="*/ 18 h 712"/>
                <a:gd name="T58" fmla="*/ 0 w 1321"/>
                <a:gd name="T59" fmla="*/ 18 h 712"/>
                <a:gd name="T60" fmla="*/ 1 w 1321"/>
                <a:gd name="T61" fmla="*/ 17 h 712"/>
                <a:gd name="T62" fmla="*/ 1 w 1321"/>
                <a:gd name="T63" fmla="*/ 15 h 712"/>
                <a:gd name="T64" fmla="*/ 4 w 1321"/>
                <a:gd name="T65" fmla="*/ 12 h 712"/>
                <a:gd name="T66" fmla="*/ 6 w 1321"/>
                <a:gd name="T67" fmla="*/ 10 h 712"/>
                <a:gd name="T68" fmla="*/ 10 w 1321"/>
                <a:gd name="T69" fmla="*/ 8 h 712"/>
                <a:gd name="T70" fmla="*/ 14 w 1321"/>
                <a:gd name="T71" fmla="*/ 6 h 712"/>
                <a:gd name="T72" fmla="*/ 18 w 1321"/>
                <a:gd name="T73" fmla="*/ 4 h 712"/>
                <a:gd name="T74" fmla="*/ 23 w 1321"/>
                <a:gd name="T75" fmla="*/ 3 h 712"/>
                <a:gd name="T76" fmla="*/ 28 w 1321"/>
                <a:gd name="T77" fmla="*/ 2 h 712"/>
                <a:gd name="T78" fmla="*/ 34 w 1321"/>
                <a:gd name="T79" fmla="*/ 1 h 712"/>
                <a:gd name="T80" fmla="*/ 39 w 1321"/>
                <a:gd name="T81" fmla="*/ 1 h 712"/>
                <a:gd name="T82" fmla="*/ 45 w 1321"/>
                <a:gd name="T83" fmla="*/ 0 h 712"/>
                <a:gd name="T84" fmla="*/ 45 w 1321"/>
                <a:gd name="T85" fmla="*/ 0 h 712"/>
                <a:gd name="T86" fmla="*/ 52 w 1321"/>
                <a:gd name="T87" fmla="*/ 1 h 712"/>
                <a:gd name="T88" fmla="*/ 58 w 1321"/>
                <a:gd name="T89" fmla="*/ 1 h 712"/>
                <a:gd name="T90" fmla="*/ 64 w 1321"/>
                <a:gd name="T91" fmla="*/ 2 h 712"/>
                <a:gd name="T92" fmla="*/ 68 w 1321"/>
                <a:gd name="T93" fmla="*/ 3 h 712"/>
                <a:gd name="T94" fmla="*/ 74 w 1321"/>
                <a:gd name="T95" fmla="*/ 5 h 712"/>
                <a:gd name="T96" fmla="*/ 78 w 1321"/>
                <a:gd name="T97" fmla="*/ 6 h 712"/>
                <a:gd name="T98" fmla="*/ 82 w 1321"/>
                <a:gd name="T99" fmla="*/ 9 h 712"/>
                <a:gd name="T100" fmla="*/ 85 w 1321"/>
                <a:gd name="T101" fmla="*/ 11 h 712"/>
                <a:gd name="T102" fmla="*/ 88 w 1321"/>
                <a:gd name="T103" fmla="*/ 14 h 712"/>
                <a:gd name="T104" fmla="*/ 88 w 1321"/>
                <a:gd name="T105" fmla="*/ 1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14343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859338" y="1844675"/>
            <a:ext cx="3025775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latin typeface="Times New Roman" pitchFamily="18" charset="0"/>
              </a:rPr>
              <a:t>сформированность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latin typeface="Times New Roman" pitchFamily="18" charset="0"/>
              </a:rPr>
              <a:t> основ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latin typeface="Times New Roman" pitchFamily="18" charset="0"/>
              </a:rPr>
              <a:t>гражданской идентичности личности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187450" y="2781300"/>
            <a:ext cx="2701925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>
                <a:latin typeface="Times New Roman" pitchFamily="18" charset="0"/>
              </a:rPr>
              <a:t>сформированность индивидуальной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>
                <a:latin typeface="Times New Roman" pitchFamily="18" charset="0"/>
              </a:rPr>
              <a:t>учебной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>
                <a:latin typeface="Times New Roman" pitchFamily="18" charset="0"/>
              </a:rPr>
              <a:t>самостоятельности</a:t>
            </a:r>
            <a:endParaRPr lang="ru-RU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851275" y="4857750"/>
            <a:ext cx="3457575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>
                <a:latin typeface="Times New Roman" pitchFamily="18" charset="0"/>
              </a:rPr>
              <a:t>сформированность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>
                <a:latin typeface="Times New Roman" pitchFamily="18" charset="0"/>
              </a:rPr>
              <a:t>социальных компетенций</a:t>
            </a:r>
            <a:endParaRPr lang="ru-RU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1571625" y="285750"/>
            <a:ext cx="62865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Оценка личностных результатов</a:t>
            </a:r>
          </a:p>
        </p:txBody>
      </p:sp>
      <p:pic>
        <p:nvPicPr>
          <p:cNvPr id="1742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8"/>
            <a:ext cx="1611313" cy="190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000875" y="6500813"/>
            <a:ext cx="2143125" cy="357187"/>
          </a:xfrm>
          <a:prstGeom prst="rect">
            <a:avLst/>
          </a:prstGeom>
          <a:solidFill>
            <a:srgbClr val="FFA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  <p:bldP spid="11266" grpId="0" animBg="1"/>
      <p:bldP spid="11267" grpId="0" animBg="1"/>
      <p:bldP spid="11268" grpId="0" animBg="1"/>
      <p:bldP spid="11269" grpId="0" animBg="1"/>
      <p:bldP spid="11270" grpId="0" animBg="1"/>
      <p:bldP spid="11274" grpId="0"/>
      <p:bldP spid="11275" grpId="0"/>
      <p:bldP spid="112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37052"/>
            <a:ext cx="3214710" cy="1016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«Воспитательный идеал» – качества личности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357298"/>
            <a:ext cx="1714512" cy="7143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4810" y="1428736"/>
            <a:ext cx="1428760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КРАСОТА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5206" y="285728"/>
            <a:ext cx="1643074" cy="10001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214290"/>
            <a:ext cx="1714512" cy="1071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Патриотизм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Солидарность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Гражданственность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72198" y="1428736"/>
            <a:ext cx="1357322" cy="571504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1428736"/>
            <a:ext cx="1428760" cy="6429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142844" y="2143116"/>
            <a:ext cx="8858312" cy="4572032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4" name="Блок-схема: узел 13"/>
          <p:cNvSpPr/>
          <p:nvPr/>
        </p:nvSpPr>
        <p:spPr>
          <a:xfrm>
            <a:off x="2143108" y="2285992"/>
            <a:ext cx="4714908" cy="4572008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2928934"/>
            <a:ext cx="2571768" cy="1071570"/>
          </a:xfrm>
          <a:prstGeom prst="rect">
            <a:avLst/>
          </a:prstGeom>
          <a:solidFill>
            <a:srgbClr val="FF99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Внешкольная</a:t>
            </a:r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4214818"/>
            <a:ext cx="2571768" cy="107157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Внеурочная</a:t>
            </a:r>
          </a:p>
          <a:p>
            <a:pPr algn="ctr">
              <a:defRPr/>
            </a:pP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5500702"/>
            <a:ext cx="2571768" cy="1071570"/>
          </a:xfrm>
          <a:prstGeom prst="rect">
            <a:avLst/>
          </a:prstGeom>
          <a:solidFill>
            <a:srgbClr val="99FF3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Урочная</a:t>
            </a:r>
          </a:p>
          <a:p>
            <a:pPr algn="ctr">
              <a:defRPr/>
            </a:pP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214688" y="3357563"/>
            <a:ext cx="1500187" cy="5715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050" b="1" dirty="0">
                <a:solidFill>
                  <a:schemeClr val="tx1"/>
                </a:solidFill>
              </a:rPr>
              <a:t>Социальные практики (решение общественно значимой задачи)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857750" y="3286125"/>
            <a:ext cx="1143000" cy="5715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b="1" dirty="0">
                <a:solidFill>
                  <a:schemeClr val="tx1"/>
                </a:solidFill>
              </a:rPr>
              <a:t>Опыт </a:t>
            </a:r>
          </a:p>
          <a:p>
            <a:pPr algn="just">
              <a:defRPr/>
            </a:pPr>
            <a:r>
              <a:rPr lang="ru-RU" sz="1100" b="1" dirty="0">
                <a:solidFill>
                  <a:schemeClr val="tx1"/>
                </a:solidFill>
              </a:rPr>
              <a:t>гражданского поведения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4286250" y="3357563"/>
            <a:ext cx="5000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286125" y="4572000"/>
            <a:ext cx="1500188" cy="5715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050" b="1" dirty="0">
                <a:solidFill>
                  <a:schemeClr val="tx1"/>
                </a:solidFill>
              </a:rPr>
              <a:t>Культурные практики (участие в культурном событии)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857750" y="4572000"/>
            <a:ext cx="1143000" cy="5715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b="1" dirty="0">
                <a:solidFill>
                  <a:schemeClr val="tx1"/>
                </a:solidFill>
              </a:rPr>
              <a:t>Опыт </a:t>
            </a:r>
          </a:p>
          <a:p>
            <a:pPr algn="just">
              <a:defRPr/>
            </a:pPr>
            <a:r>
              <a:rPr lang="ru-RU" sz="1100" b="1" dirty="0">
                <a:solidFill>
                  <a:schemeClr val="tx1"/>
                </a:solidFill>
              </a:rPr>
              <a:t>творческого поведения</a:t>
            </a:r>
          </a:p>
        </p:txBody>
      </p:sp>
      <p:sp>
        <p:nvSpPr>
          <p:cNvPr id="23" name="Стрелка вправо 22"/>
          <p:cNvSpPr/>
          <p:nvPr/>
        </p:nvSpPr>
        <p:spPr>
          <a:xfrm flipV="1">
            <a:off x="4356100" y="5084763"/>
            <a:ext cx="500063" cy="58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286125" y="5857875"/>
            <a:ext cx="1500188" cy="64293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050" b="1" dirty="0">
                <a:solidFill>
                  <a:schemeClr val="tx1"/>
                </a:solidFill>
              </a:rPr>
              <a:t>Учеба</a:t>
            </a:r>
          </a:p>
          <a:p>
            <a:pPr algn="just">
              <a:defRPr/>
            </a:pPr>
            <a:r>
              <a:rPr lang="ru-RU" sz="1050" b="1" dirty="0">
                <a:solidFill>
                  <a:schemeClr val="tx1"/>
                </a:solidFill>
              </a:rPr>
              <a:t>-знания о ценностях</a:t>
            </a:r>
          </a:p>
          <a:p>
            <a:pPr algn="just">
              <a:defRPr/>
            </a:pPr>
            <a:r>
              <a:rPr lang="ru-RU" sz="1050" b="1" dirty="0">
                <a:solidFill>
                  <a:schemeClr val="tx1"/>
                </a:solidFill>
              </a:rPr>
              <a:t>-оценки поступков</a:t>
            </a:r>
          </a:p>
          <a:p>
            <a:pPr algn="just">
              <a:defRPr/>
            </a:pPr>
            <a:r>
              <a:rPr lang="ru-RU" sz="1050" b="1" dirty="0">
                <a:solidFill>
                  <a:schemeClr val="tx1"/>
                </a:solidFill>
              </a:rPr>
              <a:t>-выбор поступков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714875" y="5786438"/>
            <a:ext cx="1285875" cy="5715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b="1" dirty="0">
                <a:solidFill>
                  <a:schemeClr val="tx1"/>
                </a:solidFill>
              </a:rPr>
              <a:t>Опыт </a:t>
            </a:r>
          </a:p>
          <a:p>
            <a:pPr algn="just">
              <a:defRPr/>
            </a:pPr>
            <a:r>
              <a:rPr lang="ru-RU" sz="1100" b="1" dirty="0">
                <a:solidFill>
                  <a:schemeClr val="tx1"/>
                </a:solidFill>
              </a:rPr>
              <a:t>учебного взаимодействия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4214813" y="5786438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7" name="Прямоугольник 26"/>
          <p:cNvSpPr/>
          <p:nvPr/>
        </p:nvSpPr>
        <p:spPr>
          <a:xfrm>
            <a:off x="3786182" y="5214950"/>
            <a:ext cx="180831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Деятельность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5214950"/>
            <a:ext cx="85491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Школа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86512" y="5214950"/>
            <a:ext cx="10246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Ученики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3000375" y="5429250"/>
            <a:ext cx="857250" cy="14288"/>
          </a:xfrm>
          <a:prstGeom prst="straightConnector1">
            <a:avLst/>
          </a:prstGeom>
          <a:ln w="25400" cap="rnd" cmpd="sng">
            <a:solidFill>
              <a:schemeClr val="tx1"/>
            </a:solidFill>
            <a:prstDash val="sysDash"/>
            <a:bevel/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500688" y="5429250"/>
            <a:ext cx="857250" cy="1588"/>
          </a:xfrm>
          <a:prstGeom prst="straightConnector1">
            <a:avLst/>
          </a:prstGeom>
          <a:ln w="25400" cap="rnd" cmpd="sng">
            <a:solidFill>
              <a:schemeClr val="tx1"/>
            </a:solidFill>
            <a:prstDash val="sysDash"/>
            <a:bevel/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143240" y="2143116"/>
            <a:ext cx="2999155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Общественная среда</a:t>
            </a:r>
          </a:p>
        </p:txBody>
      </p:sp>
      <p:sp>
        <p:nvSpPr>
          <p:cNvPr id="41" name="Выноска со стрелкой вниз 40"/>
          <p:cNvSpPr/>
          <p:nvPr/>
        </p:nvSpPr>
        <p:spPr>
          <a:xfrm rot="17152751">
            <a:off x="1966913" y="2735263"/>
            <a:ext cx="503237" cy="1201737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</a:t>
            </a:r>
          </a:p>
        </p:txBody>
      </p:sp>
      <p:sp>
        <p:nvSpPr>
          <p:cNvPr id="42" name="Выноска со стрелкой вниз 41"/>
          <p:cNvSpPr/>
          <p:nvPr/>
        </p:nvSpPr>
        <p:spPr>
          <a:xfrm rot="17152751">
            <a:off x="2122488" y="1666875"/>
            <a:ext cx="571500" cy="187325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Произведе-ния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культуры</a:t>
            </a:r>
          </a:p>
        </p:txBody>
      </p:sp>
      <p:sp>
        <p:nvSpPr>
          <p:cNvPr id="43" name="Выноска со стрелкой вниз 42"/>
          <p:cNvSpPr/>
          <p:nvPr/>
        </p:nvSpPr>
        <p:spPr>
          <a:xfrm rot="3978857">
            <a:off x="6637534" y="1641166"/>
            <a:ext cx="572605" cy="2076822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организации</a:t>
            </a:r>
          </a:p>
        </p:txBody>
      </p:sp>
      <p:sp>
        <p:nvSpPr>
          <p:cNvPr id="44" name="Выноска со стрелкой вниз 43"/>
          <p:cNvSpPr/>
          <p:nvPr/>
        </p:nvSpPr>
        <p:spPr>
          <a:xfrm rot="4618068">
            <a:off x="6650682" y="2625985"/>
            <a:ext cx="476911" cy="1566688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 общения </a:t>
            </a:r>
          </a:p>
        </p:txBody>
      </p:sp>
      <p:sp>
        <p:nvSpPr>
          <p:cNvPr id="45" name="Выноска со стрелкой вниз 44"/>
          <p:cNvSpPr/>
          <p:nvPr/>
        </p:nvSpPr>
        <p:spPr>
          <a:xfrm rot="6063940">
            <a:off x="6648291" y="3387218"/>
            <a:ext cx="476911" cy="1566688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</a:p>
        </p:txBody>
      </p:sp>
      <p:pic>
        <p:nvPicPr>
          <p:cNvPr id="19513" name="Прямоугольник 45"/>
          <p:cNvPicPr>
            <a:picLocks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3429000" y="1000125"/>
            <a:ext cx="2305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rot="5400000" flipH="1" flipV="1">
            <a:off x="7072313" y="3357563"/>
            <a:ext cx="1928812" cy="192881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 flipH="1" flipV="1">
            <a:off x="7465218" y="1821657"/>
            <a:ext cx="3071813" cy="0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>
            <a:off x="6429375" y="285750"/>
            <a:ext cx="257175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42875" y="214313"/>
            <a:ext cx="2928938" cy="1587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 flipH="1" flipV="1">
            <a:off x="-1501774" y="1857375"/>
            <a:ext cx="3287712" cy="1587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42875" y="3500438"/>
            <a:ext cx="2143125" cy="2000250"/>
          </a:xfrm>
          <a:prstGeom prst="line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Выноска со стрелкой вниз 39"/>
          <p:cNvSpPr/>
          <p:nvPr/>
        </p:nvSpPr>
        <p:spPr>
          <a:xfrm rot="15303465">
            <a:off x="1858963" y="3206750"/>
            <a:ext cx="573087" cy="1922463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власти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563562"/>
          </a:xfrm>
        </p:spPr>
        <p:txBody>
          <a:bodyPr/>
          <a:lstStyle/>
          <a:p>
            <a:r>
              <a:rPr lang="ru-RU" b="0" smtClean="0"/>
              <a:t/>
            </a:r>
            <a:br>
              <a:rPr lang="ru-RU" b="0" smtClean="0"/>
            </a:br>
            <a:r>
              <a:rPr lang="ru-RU" sz="2800" b="0" smtClean="0">
                <a:latin typeface="Times New Roman" pitchFamily="18" charset="0"/>
              </a:rPr>
              <a:t>Оценка личностных результатов</a:t>
            </a:r>
            <a:r>
              <a:rPr lang="ru-RU" b="0" smtClean="0"/>
              <a:t> </a:t>
            </a:r>
            <a:br>
              <a:rPr lang="ru-RU" b="0" smtClean="0"/>
            </a:br>
            <a:r>
              <a:rPr lang="ru-RU" b="0" smtClean="0"/>
              <a:t/>
            </a:r>
            <a:br>
              <a:rPr lang="ru-RU" b="0" smtClean="0"/>
            </a:br>
            <a:endParaRPr lang="ru-RU" b="0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Times New Roman" pitchFamily="18" charset="0"/>
            </a:endParaRPr>
          </a:p>
          <a:p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В соответствии с требованиями ФГОС достижение личностных результатов </a:t>
            </a:r>
            <a:r>
              <a:rPr lang="ru-RU" u="sng" smtClean="0">
                <a:solidFill>
                  <a:srgbClr val="FF0000"/>
                </a:solidFill>
                <a:latin typeface="Times New Roman" pitchFamily="18" charset="0"/>
              </a:rPr>
              <a:t>не выносится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</a:rPr>
              <a:t> на итоговую оценку </a:t>
            </a: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учащихся, а является предметом оценки эффективности воспитательно-образовательной деятельности образовательной организации и образовательных систем разного уровня.</a:t>
            </a:r>
            <a:r>
              <a:rPr lang="ru-RU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253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2688" y="0"/>
            <a:ext cx="1611312" cy="190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Оценка личностных результатов</a:t>
            </a: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3500438"/>
            <a:ext cx="1905000" cy="25622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3786188"/>
            <a:ext cx="1905000" cy="26384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005263"/>
            <a:ext cx="1655762" cy="2616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8625" y="3143250"/>
            <a:ext cx="2089150" cy="2544763"/>
          </a:xfrm>
        </p:spPr>
      </p:pic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428625" y="1928813"/>
            <a:ext cx="8532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«Духовно- нравственное развитие и воспитание учащихся. 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Мониторинг результатов» 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(авторы - А.А.Логинова, А.Я.Данилюк) </a:t>
            </a:r>
          </a:p>
        </p:txBody>
      </p:sp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8750" y="333375"/>
            <a:ext cx="136525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692275" y="188913"/>
            <a:ext cx="5522913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chemeClr val="tx2"/>
                </a:solidFill>
                <a:latin typeface="Times New Roman" pitchFamily="18" charset="0"/>
                <a:ea typeface="Microsoft YaHei"/>
                <a:cs typeface="Microsoft YaHei"/>
              </a:rPr>
              <a:t>Направления мониторинга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3214688" y="2643188"/>
            <a:ext cx="4256087" cy="1587"/>
          </a:xfrm>
          <a:prstGeom prst="line">
            <a:avLst/>
          </a:prstGeom>
          <a:noFill/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86125" y="2286000"/>
            <a:ext cx="564356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>
                <a:solidFill>
                  <a:schemeClr val="tx2"/>
                </a:solidFill>
              </a:rPr>
              <a:t>Исследование особенностей </a:t>
            </a:r>
            <a:r>
              <a:rPr lang="ru-RU" sz="1800" b="1">
                <a:solidFill>
                  <a:srgbClr val="A50021"/>
                </a:solidFill>
              </a:rPr>
              <a:t>нравственного развития и воспитания</a:t>
            </a:r>
            <a:r>
              <a:rPr lang="ru-RU" sz="1800" b="1">
                <a:solidFill>
                  <a:schemeClr val="tx2"/>
                </a:solidFill>
              </a:rPr>
              <a:t> учащихся</a:t>
            </a:r>
            <a:endParaRPr lang="ru-RU" sz="1800" b="1">
              <a:solidFill>
                <a:schemeClr val="tx2"/>
              </a:solidFill>
              <a:ea typeface="Microsoft YaHei"/>
              <a:cs typeface="Microsoft YaHei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929063" y="3429000"/>
            <a:ext cx="4829175" cy="85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>
                <a:solidFill>
                  <a:schemeClr val="tx2"/>
                </a:solidFill>
              </a:rPr>
              <a:t>Исследование </a:t>
            </a:r>
            <a:r>
              <a:rPr lang="ru-RU" sz="1800" b="1">
                <a:solidFill>
                  <a:srgbClr val="A50021"/>
                </a:solidFill>
              </a:rPr>
              <a:t>целостной развивающейся образовательной среды</a:t>
            </a:r>
            <a:r>
              <a:rPr lang="ru-RU" sz="1800" b="1">
                <a:solidFill>
                  <a:schemeClr val="tx2"/>
                </a:solidFill>
              </a:rPr>
              <a:t> в гимназии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03538" y="2333625"/>
            <a:ext cx="396875" cy="404813"/>
            <a:chOff x="1829" y="1470"/>
            <a:chExt cx="250" cy="255"/>
          </a:xfrm>
        </p:grpSpPr>
        <p:pic>
          <p:nvPicPr>
            <p:cNvPr id="2565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8" y="1508"/>
              <a:ext cx="171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25657" name="Group 7"/>
            <p:cNvGrpSpPr>
              <a:grpSpLocks/>
            </p:cNvGrpSpPr>
            <p:nvPr/>
          </p:nvGrpSpPr>
          <p:grpSpPr bwMode="auto">
            <a:xfrm>
              <a:off x="1863" y="1506"/>
              <a:ext cx="179" cy="179"/>
              <a:chOff x="1863" y="1506"/>
              <a:chExt cx="179" cy="179"/>
            </a:xfrm>
          </p:grpSpPr>
          <p:pic>
            <p:nvPicPr>
              <p:cNvPr id="25671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63" y="1506"/>
                <a:ext cx="179" cy="1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5672" name="Text Box 9"/>
              <p:cNvSpPr txBox="1">
                <a:spLocks noChangeArrowheads="1"/>
              </p:cNvSpPr>
              <p:nvPr/>
            </p:nvSpPr>
            <p:spPr bwMode="auto">
              <a:xfrm rot="4980000">
                <a:off x="1894" y="1535"/>
                <a:ext cx="121" cy="1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>
                  <a:cs typeface="Arial" charset="0"/>
                </a:endParaRPr>
              </a:p>
            </p:txBody>
          </p:sp>
        </p:grpSp>
        <p:grpSp>
          <p:nvGrpSpPr>
            <p:cNvPr id="25658" name="Group 10"/>
            <p:cNvGrpSpPr>
              <a:grpSpLocks/>
            </p:cNvGrpSpPr>
            <p:nvPr/>
          </p:nvGrpSpPr>
          <p:grpSpPr bwMode="auto">
            <a:xfrm>
              <a:off x="1861" y="1529"/>
              <a:ext cx="67" cy="151"/>
              <a:chOff x="1861" y="1529"/>
              <a:chExt cx="67" cy="151"/>
            </a:xfrm>
          </p:grpSpPr>
          <p:grpSp>
            <p:nvGrpSpPr>
              <p:cNvPr id="25661" name="Group 11"/>
              <p:cNvGrpSpPr>
                <a:grpSpLocks/>
              </p:cNvGrpSpPr>
              <p:nvPr/>
            </p:nvGrpSpPr>
            <p:grpSpPr bwMode="auto">
              <a:xfrm>
                <a:off x="1863" y="1557"/>
                <a:ext cx="66" cy="123"/>
                <a:chOff x="1863" y="1557"/>
                <a:chExt cx="66" cy="123"/>
              </a:xfrm>
            </p:grpSpPr>
            <p:sp>
              <p:nvSpPr>
                <p:cNvPr id="25667" name="AutoShape 12"/>
                <p:cNvSpPr>
                  <a:spLocks noChangeArrowheads="1"/>
                </p:cNvSpPr>
                <p:nvPr/>
              </p:nvSpPr>
              <p:spPr bwMode="auto">
                <a:xfrm rot="8940000" flipH="1" flipV="1">
                  <a:off x="1885" y="159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68" name="AutoShape 13"/>
                <p:cNvSpPr>
                  <a:spLocks noChangeArrowheads="1"/>
                </p:cNvSpPr>
                <p:nvPr/>
              </p:nvSpPr>
              <p:spPr bwMode="auto">
                <a:xfrm rot="9780000" flipH="1" flipV="1">
                  <a:off x="1878" y="1576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69" name="AutoShape 14"/>
                <p:cNvSpPr>
                  <a:spLocks noChangeArrowheads="1"/>
                </p:cNvSpPr>
                <p:nvPr/>
              </p:nvSpPr>
              <p:spPr bwMode="auto">
                <a:xfrm rot="10020000" flipH="1" flipV="1">
                  <a:off x="1877" y="1569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70" name="AutoShape 15"/>
                <p:cNvSpPr>
                  <a:spLocks noChangeArrowheads="1"/>
                </p:cNvSpPr>
                <p:nvPr/>
              </p:nvSpPr>
              <p:spPr bwMode="auto">
                <a:xfrm rot="10560000" flipH="1" flipV="1">
                  <a:off x="1875" y="1557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  <p:grpSp>
            <p:nvGrpSpPr>
              <p:cNvPr id="25662" name="Group 16"/>
              <p:cNvGrpSpPr>
                <a:grpSpLocks/>
              </p:cNvGrpSpPr>
              <p:nvPr/>
            </p:nvGrpSpPr>
            <p:grpSpPr bwMode="auto">
              <a:xfrm>
                <a:off x="1861" y="1529"/>
                <a:ext cx="51" cy="127"/>
                <a:chOff x="1861" y="1529"/>
                <a:chExt cx="51" cy="127"/>
              </a:xfrm>
            </p:grpSpPr>
            <p:sp>
              <p:nvSpPr>
                <p:cNvPr id="25663" name="AutoShape 17"/>
                <p:cNvSpPr>
                  <a:spLocks noChangeArrowheads="1"/>
                </p:cNvSpPr>
                <p:nvPr/>
              </p:nvSpPr>
              <p:spPr bwMode="auto">
                <a:xfrm rot="10260000" flipH="1" flipV="1">
                  <a:off x="1876" y="1566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64" name="AutoShape 18"/>
                <p:cNvSpPr>
                  <a:spLocks noChangeArrowheads="1"/>
                </p:cNvSpPr>
                <p:nvPr/>
              </p:nvSpPr>
              <p:spPr bwMode="auto">
                <a:xfrm rot="-10500000" flipH="1" flipV="1">
                  <a:off x="1874" y="1549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65" name="AutoShape 19"/>
                <p:cNvSpPr>
                  <a:spLocks noChangeArrowheads="1"/>
                </p:cNvSpPr>
                <p:nvPr/>
              </p:nvSpPr>
              <p:spPr bwMode="auto">
                <a:xfrm rot="-10200000" flipH="1" flipV="1">
                  <a:off x="1874" y="154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66" name="AutoShape 20"/>
                <p:cNvSpPr>
                  <a:spLocks noChangeArrowheads="1"/>
                </p:cNvSpPr>
                <p:nvPr/>
              </p:nvSpPr>
              <p:spPr bwMode="auto">
                <a:xfrm rot="-9660000" flipH="1" flipV="1">
                  <a:off x="1876" y="153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</p:grpSp>
        <p:sp>
          <p:nvSpPr>
            <p:cNvPr id="25659" name="AutoShape 21"/>
            <p:cNvSpPr>
              <a:spLocks/>
            </p:cNvSpPr>
            <p:nvPr/>
          </p:nvSpPr>
          <p:spPr bwMode="auto">
            <a:xfrm rot="1140000" flipH="1">
              <a:off x="1856" y="1497"/>
              <a:ext cx="195" cy="203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</a:path>
                <a:path w="43200" h="43155" stroke="0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660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 t="23759"/>
            <a:stretch>
              <a:fillRect/>
            </a:stretch>
          </p:blipFill>
          <p:spPr bwMode="auto">
            <a:xfrm>
              <a:off x="1916" y="1519"/>
              <a:ext cx="128" cy="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28600" y="2508250"/>
            <a:ext cx="3436938" cy="3427413"/>
            <a:chOff x="144" y="1580"/>
            <a:chExt cx="2165" cy="2159"/>
          </a:xfrm>
        </p:grpSpPr>
        <p:sp>
          <p:nvSpPr>
            <p:cNvPr id="25649" name="Oval 24"/>
            <p:cNvSpPr>
              <a:spLocks noChangeArrowheads="1"/>
            </p:cNvSpPr>
            <p:nvPr/>
          </p:nvSpPr>
          <p:spPr bwMode="auto">
            <a:xfrm flipH="1">
              <a:off x="144" y="1580"/>
              <a:ext cx="2165" cy="2159"/>
            </a:xfrm>
            <a:prstGeom prst="ellipse">
              <a:avLst/>
            </a:prstGeom>
            <a:noFill/>
            <a:ln w="1260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5650" name="Oval 25"/>
            <p:cNvSpPr>
              <a:spLocks noChangeArrowheads="1"/>
            </p:cNvSpPr>
            <p:nvPr/>
          </p:nvSpPr>
          <p:spPr bwMode="auto">
            <a:xfrm flipH="1">
              <a:off x="287" y="1728"/>
              <a:ext cx="1880" cy="1875"/>
            </a:xfrm>
            <a:prstGeom prst="ellipse">
              <a:avLst/>
            </a:prstGeom>
            <a:noFill/>
            <a:ln w="2844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5651" name="Oval 26"/>
            <p:cNvSpPr>
              <a:spLocks noChangeArrowheads="1"/>
            </p:cNvSpPr>
            <p:nvPr/>
          </p:nvSpPr>
          <p:spPr bwMode="auto">
            <a:xfrm flipH="1">
              <a:off x="430" y="1891"/>
              <a:ext cx="1581" cy="1577"/>
            </a:xfrm>
            <a:prstGeom prst="ellipse">
              <a:avLst/>
            </a:prstGeom>
            <a:noFill/>
            <a:ln w="3816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5652" name="Oval 27"/>
            <p:cNvSpPr>
              <a:spLocks noChangeArrowheads="1"/>
            </p:cNvSpPr>
            <p:nvPr/>
          </p:nvSpPr>
          <p:spPr bwMode="auto">
            <a:xfrm flipH="1">
              <a:off x="593" y="2053"/>
              <a:ext cx="1282" cy="1279"/>
            </a:xfrm>
            <a:prstGeom prst="ellipse">
              <a:avLst/>
            </a:prstGeom>
            <a:noFill/>
            <a:ln w="5724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5653" name="Oval 28"/>
            <p:cNvSpPr>
              <a:spLocks noChangeArrowheads="1"/>
            </p:cNvSpPr>
            <p:nvPr/>
          </p:nvSpPr>
          <p:spPr bwMode="auto">
            <a:xfrm flipH="1">
              <a:off x="736" y="2209"/>
              <a:ext cx="983" cy="980"/>
            </a:xfrm>
            <a:prstGeom prst="ellipse">
              <a:avLst/>
            </a:prstGeom>
            <a:noFill/>
            <a:ln w="5724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5654" name="Oval 29"/>
            <p:cNvSpPr>
              <a:spLocks noChangeArrowheads="1"/>
            </p:cNvSpPr>
            <p:nvPr/>
          </p:nvSpPr>
          <p:spPr bwMode="auto">
            <a:xfrm flipH="1">
              <a:off x="879" y="2345"/>
              <a:ext cx="697" cy="695"/>
            </a:xfrm>
            <a:prstGeom prst="ellipse">
              <a:avLst/>
            </a:prstGeom>
            <a:noFill/>
            <a:ln w="7632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25655" name="Oval 30"/>
            <p:cNvSpPr>
              <a:spLocks noChangeArrowheads="1"/>
            </p:cNvSpPr>
            <p:nvPr/>
          </p:nvSpPr>
          <p:spPr bwMode="auto">
            <a:xfrm flipH="1">
              <a:off x="1007" y="2481"/>
              <a:ext cx="439" cy="438"/>
            </a:xfrm>
            <a:prstGeom prst="ellipse">
              <a:avLst/>
            </a:prstGeom>
            <a:noFill/>
            <a:ln w="9360">
              <a:solidFill>
                <a:srgbClr val="A6B0D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</p:grpSp>
      <p:pic>
        <p:nvPicPr>
          <p:cNvPr id="29727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9350" y="3479800"/>
            <a:ext cx="1609725" cy="161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546475" y="3476625"/>
            <a:ext cx="396875" cy="404813"/>
            <a:chOff x="2234" y="2190"/>
            <a:chExt cx="250" cy="255"/>
          </a:xfrm>
        </p:grpSpPr>
        <p:pic>
          <p:nvPicPr>
            <p:cNvPr id="25632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3" y="2228"/>
              <a:ext cx="171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25633" name="Group 34"/>
            <p:cNvGrpSpPr>
              <a:grpSpLocks/>
            </p:cNvGrpSpPr>
            <p:nvPr/>
          </p:nvGrpSpPr>
          <p:grpSpPr bwMode="auto">
            <a:xfrm>
              <a:off x="2271" y="2228"/>
              <a:ext cx="179" cy="179"/>
              <a:chOff x="2271" y="2228"/>
              <a:chExt cx="179" cy="179"/>
            </a:xfrm>
          </p:grpSpPr>
          <p:pic>
            <p:nvPicPr>
              <p:cNvPr id="25647" name="Picture 3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71" y="2228"/>
                <a:ext cx="179" cy="1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5648" name="Text Box 36"/>
              <p:cNvSpPr txBox="1">
                <a:spLocks noChangeArrowheads="1"/>
              </p:cNvSpPr>
              <p:nvPr/>
            </p:nvSpPr>
            <p:spPr bwMode="auto">
              <a:xfrm rot="4980000">
                <a:off x="2299" y="2255"/>
                <a:ext cx="121" cy="1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>
                  <a:cs typeface="Arial" charset="0"/>
                </a:endParaRPr>
              </a:p>
            </p:txBody>
          </p:sp>
        </p:grpSp>
        <p:grpSp>
          <p:nvGrpSpPr>
            <p:cNvPr id="25634" name="Group 37"/>
            <p:cNvGrpSpPr>
              <a:grpSpLocks/>
            </p:cNvGrpSpPr>
            <p:nvPr/>
          </p:nvGrpSpPr>
          <p:grpSpPr bwMode="auto">
            <a:xfrm>
              <a:off x="2266" y="2249"/>
              <a:ext cx="67" cy="151"/>
              <a:chOff x="2266" y="2249"/>
              <a:chExt cx="67" cy="151"/>
            </a:xfrm>
          </p:grpSpPr>
          <p:grpSp>
            <p:nvGrpSpPr>
              <p:cNvPr id="25637" name="Group 38"/>
              <p:cNvGrpSpPr>
                <a:grpSpLocks/>
              </p:cNvGrpSpPr>
              <p:nvPr/>
            </p:nvGrpSpPr>
            <p:grpSpPr bwMode="auto">
              <a:xfrm>
                <a:off x="2268" y="2277"/>
                <a:ext cx="66" cy="123"/>
                <a:chOff x="2268" y="2277"/>
                <a:chExt cx="66" cy="123"/>
              </a:xfrm>
            </p:grpSpPr>
            <p:sp>
              <p:nvSpPr>
                <p:cNvPr id="25643" name="AutoShape 39"/>
                <p:cNvSpPr>
                  <a:spLocks noChangeArrowheads="1"/>
                </p:cNvSpPr>
                <p:nvPr/>
              </p:nvSpPr>
              <p:spPr bwMode="auto">
                <a:xfrm rot="8940000" flipH="1" flipV="1">
                  <a:off x="2290" y="231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44" name="AutoShape 40"/>
                <p:cNvSpPr>
                  <a:spLocks noChangeArrowheads="1"/>
                </p:cNvSpPr>
                <p:nvPr/>
              </p:nvSpPr>
              <p:spPr bwMode="auto">
                <a:xfrm rot="9780000" flipH="1" flipV="1">
                  <a:off x="2284" y="2296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45" name="AutoShape 41"/>
                <p:cNvSpPr>
                  <a:spLocks noChangeArrowheads="1"/>
                </p:cNvSpPr>
                <p:nvPr/>
              </p:nvSpPr>
              <p:spPr bwMode="auto">
                <a:xfrm rot="10020000" flipH="1" flipV="1">
                  <a:off x="2282" y="2289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46" name="AutoShape 42"/>
                <p:cNvSpPr>
                  <a:spLocks noChangeArrowheads="1"/>
                </p:cNvSpPr>
                <p:nvPr/>
              </p:nvSpPr>
              <p:spPr bwMode="auto">
                <a:xfrm rot="10560000" flipH="1" flipV="1">
                  <a:off x="2280" y="2277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  <p:grpSp>
            <p:nvGrpSpPr>
              <p:cNvPr id="25638" name="Group 43"/>
              <p:cNvGrpSpPr>
                <a:grpSpLocks/>
              </p:cNvGrpSpPr>
              <p:nvPr/>
            </p:nvGrpSpPr>
            <p:grpSpPr bwMode="auto">
              <a:xfrm>
                <a:off x="2266" y="2249"/>
                <a:ext cx="51" cy="127"/>
                <a:chOff x="2266" y="2249"/>
                <a:chExt cx="51" cy="127"/>
              </a:xfrm>
            </p:grpSpPr>
            <p:sp>
              <p:nvSpPr>
                <p:cNvPr id="25639" name="AutoShape 44"/>
                <p:cNvSpPr>
                  <a:spLocks noChangeArrowheads="1"/>
                </p:cNvSpPr>
                <p:nvPr/>
              </p:nvSpPr>
              <p:spPr bwMode="auto">
                <a:xfrm rot="10260000" flipH="1" flipV="1">
                  <a:off x="2281" y="2286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40" name="AutoShape 45"/>
                <p:cNvSpPr>
                  <a:spLocks noChangeArrowheads="1"/>
                </p:cNvSpPr>
                <p:nvPr/>
              </p:nvSpPr>
              <p:spPr bwMode="auto">
                <a:xfrm rot="-10500000" flipH="1" flipV="1">
                  <a:off x="2279" y="2269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41" name="AutoShape 46"/>
                <p:cNvSpPr>
                  <a:spLocks noChangeArrowheads="1"/>
                </p:cNvSpPr>
                <p:nvPr/>
              </p:nvSpPr>
              <p:spPr bwMode="auto">
                <a:xfrm rot="-10200000" flipH="1" flipV="1">
                  <a:off x="2279" y="226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42" name="AutoShape 47"/>
                <p:cNvSpPr>
                  <a:spLocks noChangeArrowheads="1"/>
                </p:cNvSpPr>
                <p:nvPr/>
              </p:nvSpPr>
              <p:spPr bwMode="auto">
                <a:xfrm rot="-9660000" flipH="1" flipV="1">
                  <a:off x="2281" y="2250"/>
                  <a:ext cx="22" cy="9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</p:grpSp>
        <p:sp>
          <p:nvSpPr>
            <p:cNvPr id="25635" name="AutoShape 48"/>
            <p:cNvSpPr>
              <a:spLocks/>
            </p:cNvSpPr>
            <p:nvPr/>
          </p:nvSpPr>
          <p:spPr bwMode="auto">
            <a:xfrm rot="1140000" flipH="1">
              <a:off x="2261" y="2217"/>
              <a:ext cx="195" cy="203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</a:path>
                <a:path w="43200" h="43155" stroke="0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636" name="Picture 49"/>
            <p:cNvPicPr>
              <a:picLocks noChangeAspect="1" noChangeArrowheads="1"/>
            </p:cNvPicPr>
            <p:nvPr/>
          </p:nvPicPr>
          <p:blipFill>
            <a:blip r:embed="rId5" cstate="print"/>
            <a:srcRect t="23759"/>
            <a:stretch>
              <a:fillRect/>
            </a:stretch>
          </p:blipFill>
          <p:spPr bwMode="auto">
            <a:xfrm>
              <a:off x="2321" y="2239"/>
              <a:ext cx="128" cy="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9765" name="Line 69"/>
          <p:cNvSpPr>
            <a:spLocks noChangeShapeType="1"/>
          </p:cNvSpPr>
          <p:nvPr/>
        </p:nvSpPr>
        <p:spPr bwMode="auto">
          <a:xfrm>
            <a:off x="4071938" y="3714750"/>
            <a:ext cx="4256087" cy="1588"/>
          </a:xfrm>
          <a:prstGeom prst="line">
            <a:avLst/>
          </a:prstGeom>
          <a:noFill/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10" name="Picture 7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8438" y="333375"/>
            <a:ext cx="1325562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8" name="Group 113"/>
          <p:cNvGrpSpPr>
            <a:grpSpLocks/>
          </p:cNvGrpSpPr>
          <p:nvPr/>
        </p:nvGrpSpPr>
        <p:grpSpPr bwMode="auto">
          <a:xfrm>
            <a:off x="3046413" y="4976813"/>
            <a:ext cx="396875" cy="404812"/>
            <a:chOff x="1919" y="3135"/>
            <a:chExt cx="250" cy="255"/>
          </a:xfrm>
        </p:grpSpPr>
        <p:pic>
          <p:nvPicPr>
            <p:cNvPr id="25615" name="Picture 1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59" y="3173"/>
              <a:ext cx="171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25616" name="Group 115"/>
            <p:cNvGrpSpPr>
              <a:grpSpLocks/>
            </p:cNvGrpSpPr>
            <p:nvPr/>
          </p:nvGrpSpPr>
          <p:grpSpPr bwMode="auto">
            <a:xfrm>
              <a:off x="1956" y="3172"/>
              <a:ext cx="179" cy="179"/>
              <a:chOff x="1956" y="3172"/>
              <a:chExt cx="179" cy="179"/>
            </a:xfrm>
          </p:grpSpPr>
          <p:pic>
            <p:nvPicPr>
              <p:cNvPr id="25630" name="Picture 11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56" y="3172"/>
                <a:ext cx="179" cy="1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5631" name="Text Box 117"/>
              <p:cNvSpPr txBox="1">
                <a:spLocks noChangeArrowheads="1"/>
              </p:cNvSpPr>
              <p:nvPr/>
            </p:nvSpPr>
            <p:spPr bwMode="auto">
              <a:xfrm rot="4980000">
                <a:off x="1984" y="3199"/>
                <a:ext cx="121" cy="1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>
                  <a:cs typeface="Arial" charset="0"/>
                </a:endParaRPr>
              </a:p>
            </p:txBody>
          </p:sp>
        </p:grpSp>
        <p:grpSp>
          <p:nvGrpSpPr>
            <p:cNvPr id="25617" name="Group 118"/>
            <p:cNvGrpSpPr>
              <a:grpSpLocks/>
            </p:cNvGrpSpPr>
            <p:nvPr/>
          </p:nvGrpSpPr>
          <p:grpSpPr bwMode="auto">
            <a:xfrm>
              <a:off x="1957" y="3196"/>
              <a:ext cx="68" cy="149"/>
              <a:chOff x="1957" y="3196"/>
              <a:chExt cx="68" cy="149"/>
            </a:xfrm>
          </p:grpSpPr>
          <p:grpSp>
            <p:nvGrpSpPr>
              <p:cNvPr id="25620" name="Group 119"/>
              <p:cNvGrpSpPr>
                <a:grpSpLocks/>
              </p:cNvGrpSpPr>
              <p:nvPr/>
            </p:nvGrpSpPr>
            <p:grpSpPr bwMode="auto">
              <a:xfrm>
                <a:off x="1960" y="3224"/>
                <a:ext cx="65" cy="122"/>
                <a:chOff x="1960" y="3224"/>
                <a:chExt cx="65" cy="122"/>
              </a:xfrm>
            </p:grpSpPr>
            <p:sp>
              <p:nvSpPr>
                <p:cNvPr id="25626" name="AutoShape 120"/>
                <p:cNvSpPr>
                  <a:spLocks noChangeArrowheads="1"/>
                </p:cNvSpPr>
                <p:nvPr/>
              </p:nvSpPr>
              <p:spPr bwMode="auto">
                <a:xfrm rot="8940000" flipH="1" flipV="1">
                  <a:off x="1983" y="3258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27" name="AutoShape 121"/>
                <p:cNvSpPr>
                  <a:spLocks noChangeArrowheads="1"/>
                </p:cNvSpPr>
                <p:nvPr/>
              </p:nvSpPr>
              <p:spPr bwMode="auto">
                <a:xfrm rot="9780000" flipH="1" flipV="1">
                  <a:off x="1976" y="3245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28" name="AutoShape 122"/>
                <p:cNvSpPr>
                  <a:spLocks noChangeArrowheads="1"/>
                </p:cNvSpPr>
                <p:nvPr/>
              </p:nvSpPr>
              <p:spPr bwMode="auto">
                <a:xfrm rot="10020000" flipH="1" flipV="1">
                  <a:off x="1973" y="3237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29" name="AutoShape 123"/>
                <p:cNvSpPr>
                  <a:spLocks noChangeArrowheads="1"/>
                </p:cNvSpPr>
                <p:nvPr/>
              </p:nvSpPr>
              <p:spPr bwMode="auto">
                <a:xfrm rot="10560000" flipH="1" flipV="1">
                  <a:off x="1971" y="3225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  <p:grpSp>
            <p:nvGrpSpPr>
              <p:cNvPr id="25621" name="Group 124"/>
              <p:cNvGrpSpPr>
                <a:grpSpLocks/>
              </p:cNvGrpSpPr>
              <p:nvPr/>
            </p:nvGrpSpPr>
            <p:grpSpPr bwMode="auto">
              <a:xfrm>
                <a:off x="1957" y="3196"/>
                <a:ext cx="50" cy="126"/>
                <a:chOff x="1957" y="3196"/>
                <a:chExt cx="50" cy="126"/>
              </a:xfrm>
            </p:grpSpPr>
            <p:sp>
              <p:nvSpPr>
                <p:cNvPr id="25622" name="AutoShape 125"/>
                <p:cNvSpPr>
                  <a:spLocks noChangeArrowheads="1"/>
                </p:cNvSpPr>
                <p:nvPr/>
              </p:nvSpPr>
              <p:spPr bwMode="auto">
                <a:xfrm rot="10260000" flipH="1" flipV="1">
                  <a:off x="1971" y="3233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23" name="AutoShape 126"/>
                <p:cNvSpPr>
                  <a:spLocks noChangeArrowheads="1"/>
                </p:cNvSpPr>
                <p:nvPr/>
              </p:nvSpPr>
              <p:spPr bwMode="auto">
                <a:xfrm rot="-10500000" flipH="1" flipV="1">
                  <a:off x="1970" y="3219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24" name="AutoShape 127"/>
                <p:cNvSpPr>
                  <a:spLocks noChangeArrowheads="1"/>
                </p:cNvSpPr>
                <p:nvPr/>
              </p:nvSpPr>
              <p:spPr bwMode="auto">
                <a:xfrm rot="-10200000" flipH="1" flipV="1">
                  <a:off x="1970" y="3209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  <p:sp>
              <p:nvSpPr>
                <p:cNvPr id="25625" name="AutoShape 128"/>
                <p:cNvSpPr>
                  <a:spLocks noChangeArrowheads="1"/>
                </p:cNvSpPr>
                <p:nvPr/>
              </p:nvSpPr>
              <p:spPr bwMode="auto">
                <a:xfrm rot="-9660000" flipH="1" flipV="1">
                  <a:off x="1972" y="3199"/>
                  <a:ext cx="22" cy="9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>
                    <a:cs typeface="Arial" charset="0"/>
                  </a:endParaRPr>
                </a:p>
              </p:txBody>
            </p:sp>
          </p:grpSp>
        </p:grpSp>
        <p:sp>
          <p:nvSpPr>
            <p:cNvPr id="25618" name="AutoShape 129"/>
            <p:cNvSpPr>
              <a:spLocks/>
            </p:cNvSpPr>
            <p:nvPr/>
          </p:nvSpPr>
          <p:spPr bwMode="auto">
            <a:xfrm rot="1140000" flipH="1">
              <a:off x="1946" y="3162"/>
              <a:ext cx="195" cy="203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</a:path>
                <a:path w="43200" h="43155" stroke="0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619" name="Picture 130"/>
            <p:cNvPicPr>
              <a:picLocks noChangeAspect="1" noChangeArrowheads="1"/>
            </p:cNvPicPr>
            <p:nvPr/>
          </p:nvPicPr>
          <p:blipFill>
            <a:blip r:embed="rId5" cstate="print"/>
            <a:srcRect t="23759"/>
            <a:stretch>
              <a:fillRect/>
            </a:stretch>
          </p:blipFill>
          <p:spPr bwMode="auto">
            <a:xfrm>
              <a:off x="2006" y="3184"/>
              <a:ext cx="128" cy="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9827" name="Line 131"/>
          <p:cNvSpPr>
            <a:spLocks noChangeShapeType="1"/>
          </p:cNvSpPr>
          <p:nvPr/>
        </p:nvSpPr>
        <p:spPr bwMode="auto">
          <a:xfrm flipV="1">
            <a:off x="3571875" y="5213350"/>
            <a:ext cx="4205288" cy="12700"/>
          </a:xfrm>
          <a:prstGeom prst="line">
            <a:avLst/>
          </a:prstGeom>
          <a:noFill/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828" name="Rectangle 132"/>
          <p:cNvSpPr>
            <a:spLocks noChangeArrowheads="1"/>
          </p:cNvSpPr>
          <p:nvPr/>
        </p:nvSpPr>
        <p:spPr bwMode="auto">
          <a:xfrm>
            <a:off x="3500438" y="4929188"/>
            <a:ext cx="5214937" cy="85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>
                <a:solidFill>
                  <a:schemeClr val="tx2"/>
                </a:solidFill>
              </a:rPr>
              <a:t>Исследование </a:t>
            </a:r>
            <a:r>
              <a:rPr lang="ru-RU" sz="1800" b="1">
                <a:solidFill>
                  <a:srgbClr val="A50021"/>
                </a:solidFill>
              </a:rPr>
              <a:t>взаимодействия гимназии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Symbol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>
                <a:solidFill>
                  <a:srgbClr val="A50021"/>
                </a:solidFill>
              </a:rPr>
              <a:t> с семьями учащихся</a:t>
            </a:r>
            <a:r>
              <a:rPr lang="ru-RU" sz="1800" b="1">
                <a:solidFill>
                  <a:schemeClr val="tx2"/>
                </a:solidFill>
              </a:rPr>
              <a:t> в рамках реализации образовательной программы</a:t>
            </a:r>
            <a:r>
              <a:rPr lang="ru-RU" sz="1800">
                <a:solidFill>
                  <a:srgbClr val="000000"/>
                </a:solidFill>
              </a:rPr>
              <a:t>.</a:t>
            </a:r>
            <a:r>
              <a:rPr lang="ru-RU" sz="1800"/>
              <a:t>                                                         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7000875" y="6500813"/>
            <a:ext cx="2143125" cy="357187"/>
          </a:xfrm>
          <a:prstGeom prst="rect">
            <a:avLst/>
          </a:prstGeom>
          <a:solidFill>
            <a:srgbClr val="FFA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/>
      <p:bldP spid="29700" grpId="0"/>
      <p:bldP spid="29765" grpId="0" animBg="1"/>
      <p:bldP spid="29827" grpId="0" animBg="1"/>
      <p:bldP spid="298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2700" y="196803"/>
            <a:ext cx="9144000" cy="631903"/>
          </a:xfrm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  <a:lin ang="5400000" scaled="0"/>
          </a:gradFill>
          <a:ln>
            <a:solidFill>
              <a:schemeClr val="folHlink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</a:rPr>
              <a:t>Этапы мониторинга</a:t>
            </a:r>
            <a:endParaRPr lang="en-US" sz="280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gray">
          <a:xfrm>
            <a:off x="1187450" y="5013325"/>
            <a:ext cx="3071813" cy="720725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1331913" y="5157788"/>
            <a:ext cx="2713037" cy="417512"/>
            <a:chOff x="624" y="672"/>
            <a:chExt cx="1773" cy="240"/>
          </a:xfrm>
        </p:grpSpPr>
        <p:sp>
          <p:nvSpPr>
            <p:cNvPr id="102405" name="AutoShape 5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7682" name="AutoShape 6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29999"/>
                  </a:srgbClr>
                </a:gs>
                <a:gs pos="100000">
                  <a:srgbClr val="7BB11B">
                    <a:alpha val="29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sp>
        <p:nvSpPr>
          <p:cNvPr id="27654" name="AutoShape 7"/>
          <p:cNvSpPr>
            <a:spLocks noChangeArrowheads="1"/>
          </p:cNvSpPr>
          <p:nvPr/>
        </p:nvSpPr>
        <p:spPr bwMode="gray">
          <a:xfrm>
            <a:off x="4787900" y="5084763"/>
            <a:ext cx="2981325" cy="785812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grpSp>
        <p:nvGrpSpPr>
          <p:cNvPr id="27655" name="Group 8"/>
          <p:cNvGrpSpPr>
            <a:grpSpLocks/>
          </p:cNvGrpSpPr>
          <p:nvPr/>
        </p:nvGrpSpPr>
        <p:grpSpPr bwMode="auto">
          <a:xfrm>
            <a:off x="5003800" y="5229225"/>
            <a:ext cx="2713038" cy="417513"/>
            <a:chOff x="624" y="672"/>
            <a:chExt cx="1773" cy="240"/>
          </a:xfrm>
        </p:grpSpPr>
        <p:sp>
          <p:nvSpPr>
            <p:cNvPr id="102409" name="AutoShape 9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7680" name="AutoShape 10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29999"/>
                  </a:srgbClr>
                </a:gs>
                <a:gs pos="100000">
                  <a:srgbClr val="FF7C80">
                    <a:alpha val="29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sp>
        <p:nvSpPr>
          <p:cNvPr id="27656" name="Rectangle 28"/>
          <p:cNvSpPr>
            <a:spLocks noChangeArrowheads="1"/>
          </p:cNvSpPr>
          <p:nvPr/>
        </p:nvSpPr>
        <p:spPr bwMode="white">
          <a:xfrm>
            <a:off x="1619250" y="515778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i="1">
                <a:latin typeface="Times New Roman" pitchFamily="18" charset="0"/>
                <a:cs typeface="Arial" charset="0"/>
              </a:rPr>
              <a:t>виды</a:t>
            </a:r>
            <a:endParaRPr lang="en-US" sz="1800" b="1" i="1">
              <a:latin typeface="Times New Roman" pitchFamily="18" charset="0"/>
              <a:cs typeface="Arial" charset="0"/>
            </a:endParaRPr>
          </a:p>
        </p:txBody>
      </p:sp>
      <p:sp>
        <p:nvSpPr>
          <p:cNvPr id="27657" name="Rectangle 29"/>
          <p:cNvSpPr>
            <a:spLocks noChangeArrowheads="1"/>
          </p:cNvSpPr>
          <p:nvPr/>
        </p:nvSpPr>
        <p:spPr bwMode="white">
          <a:xfrm>
            <a:off x="5580063" y="5229225"/>
            <a:ext cx="129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i="1">
                <a:latin typeface="Times New Roman" pitchFamily="18" charset="0"/>
                <a:cs typeface="Arial" charset="0"/>
              </a:rPr>
              <a:t>формы</a:t>
            </a:r>
            <a:endParaRPr lang="en-US" sz="1800" b="1" i="1">
              <a:latin typeface="Times New Roman" pitchFamily="18" charset="0"/>
              <a:cs typeface="Arial" charset="0"/>
            </a:endParaRPr>
          </a:p>
        </p:txBody>
      </p:sp>
      <p:grpSp>
        <p:nvGrpSpPr>
          <p:cNvPr id="27658" name="Группа 31"/>
          <p:cNvGrpSpPr>
            <a:grpSpLocks/>
          </p:cNvGrpSpPr>
          <p:nvPr/>
        </p:nvGrpSpPr>
        <p:grpSpPr bwMode="auto">
          <a:xfrm>
            <a:off x="827088" y="1484313"/>
            <a:ext cx="7354887" cy="3324225"/>
            <a:chOff x="914400" y="1657350"/>
            <a:chExt cx="7354888" cy="3324225"/>
          </a:xfrm>
        </p:grpSpPr>
        <p:grpSp>
          <p:nvGrpSpPr>
            <p:cNvPr id="27660" name="Group 11"/>
            <p:cNvGrpSpPr>
              <a:grpSpLocks/>
            </p:cNvGrpSpPr>
            <p:nvPr/>
          </p:nvGrpSpPr>
          <p:grpSpPr bwMode="auto">
            <a:xfrm>
              <a:off x="914400" y="4462463"/>
              <a:ext cx="7354888" cy="519112"/>
              <a:chOff x="399" y="2820"/>
              <a:chExt cx="4929" cy="348"/>
            </a:xfrm>
          </p:grpSpPr>
          <p:sp>
            <p:nvSpPr>
              <p:cNvPr id="102412" name="AutoShape 12"/>
              <p:cNvSpPr>
                <a:spLocks noChangeArrowheads="1"/>
              </p:cNvSpPr>
              <p:nvPr/>
            </p:nvSpPr>
            <p:spPr bwMode="gray">
              <a:xfrm>
                <a:off x="399" y="2905"/>
                <a:ext cx="218" cy="175"/>
              </a:xfrm>
              <a:prstGeom prst="roundRect">
                <a:avLst>
                  <a:gd name="adj" fmla="val 29069"/>
                </a:avLst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102413" name="AutoShape 13"/>
              <p:cNvSpPr>
                <a:spLocks noChangeArrowheads="1"/>
              </p:cNvSpPr>
              <p:nvPr/>
            </p:nvSpPr>
            <p:spPr bwMode="gray">
              <a:xfrm>
                <a:off x="480" y="2820"/>
                <a:ext cx="4848" cy="348"/>
              </a:xfrm>
              <a:prstGeom prst="rightArrow">
                <a:avLst>
                  <a:gd name="adj1" fmla="val 50000"/>
                  <a:gd name="adj2" fmla="val 63206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</p:grpSp>
        <p:sp>
          <p:nvSpPr>
            <p:cNvPr id="27661" name="Text Box 14"/>
            <p:cNvSpPr txBox="1">
              <a:spLocks noChangeArrowheads="1"/>
            </p:cNvSpPr>
            <p:nvPr/>
          </p:nvSpPr>
          <p:spPr bwMode="gray">
            <a:xfrm>
              <a:off x="1822450" y="4551363"/>
              <a:ext cx="6302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1</a:t>
              </a:r>
              <a:endParaRPr lang="en-US" sz="1400" b="1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7662" name="Text Box 15"/>
            <p:cNvSpPr txBox="1">
              <a:spLocks noChangeArrowheads="1"/>
            </p:cNvSpPr>
            <p:nvPr/>
          </p:nvSpPr>
          <p:spPr bwMode="gray">
            <a:xfrm>
              <a:off x="4214813" y="4551363"/>
              <a:ext cx="6302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2</a:t>
              </a:r>
              <a:endParaRPr lang="en-US" sz="1400" b="1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7663" name="Text Box 16"/>
            <p:cNvSpPr txBox="1">
              <a:spLocks noChangeArrowheads="1"/>
            </p:cNvSpPr>
            <p:nvPr/>
          </p:nvSpPr>
          <p:spPr bwMode="gray">
            <a:xfrm>
              <a:off x="6438900" y="4551363"/>
              <a:ext cx="6286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3</a:t>
              </a:r>
              <a:endParaRPr lang="en-US" sz="1400" b="1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7664" name="Line 17"/>
            <p:cNvSpPr>
              <a:spLocks noChangeShapeType="1"/>
            </p:cNvSpPr>
            <p:nvPr/>
          </p:nvSpPr>
          <p:spPr bwMode="black">
            <a:xfrm flipV="1">
              <a:off x="1177925" y="2760663"/>
              <a:ext cx="0" cy="17907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5" name="Line 18"/>
            <p:cNvSpPr>
              <a:spLocks noChangeShapeType="1"/>
            </p:cNvSpPr>
            <p:nvPr/>
          </p:nvSpPr>
          <p:spPr bwMode="black">
            <a:xfrm flipV="1">
              <a:off x="3392488" y="2444750"/>
              <a:ext cx="0" cy="210661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6" name="Line 19"/>
            <p:cNvSpPr>
              <a:spLocks noChangeShapeType="1"/>
            </p:cNvSpPr>
            <p:nvPr/>
          </p:nvSpPr>
          <p:spPr bwMode="black">
            <a:xfrm flipV="1">
              <a:off x="5592763" y="2016125"/>
              <a:ext cx="0" cy="253523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7" name="Line 20"/>
            <p:cNvSpPr>
              <a:spLocks noChangeShapeType="1"/>
            </p:cNvSpPr>
            <p:nvPr/>
          </p:nvSpPr>
          <p:spPr bwMode="black">
            <a:xfrm flipV="1">
              <a:off x="7813675" y="1657350"/>
              <a:ext cx="0" cy="289401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21" name="AutoShape 21"/>
            <p:cNvSpPr>
              <a:spLocks noChangeArrowheads="1"/>
            </p:cNvSpPr>
            <p:nvPr/>
          </p:nvSpPr>
          <p:spPr bwMode="gray">
            <a:xfrm>
              <a:off x="1177925" y="4122737"/>
              <a:ext cx="2208212" cy="428625"/>
            </a:xfrm>
            <a:prstGeom prst="bevel">
              <a:avLst>
                <a:gd name="adj" fmla="val 590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7255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2422" name="AutoShape 22"/>
            <p:cNvSpPr>
              <a:spLocks noChangeArrowheads="1"/>
            </p:cNvSpPr>
            <p:nvPr/>
          </p:nvSpPr>
          <p:spPr bwMode="gray">
            <a:xfrm>
              <a:off x="3394075" y="3621087"/>
              <a:ext cx="2206625" cy="930275"/>
            </a:xfrm>
            <a:prstGeom prst="bevel">
              <a:avLst>
                <a:gd name="adj" fmla="val 304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2423" name="AutoShape 23"/>
            <p:cNvSpPr>
              <a:spLocks noChangeArrowheads="1"/>
            </p:cNvSpPr>
            <p:nvPr/>
          </p:nvSpPr>
          <p:spPr bwMode="gray">
            <a:xfrm>
              <a:off x="5600701" y="3048000"/>
              <a:ext cx="2208212" cy="1503362"/>
            </a:xfrm>
            <a:prstGeom prst="bevel">
              <a:avLst>
                <a:gd name="adj" fmla="val 248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3529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27671" name="Rectangle 24"/>
            <p:cNvSpPr>
              <a:spLocks noChangeArrowheads="1"/>
            </p:cNvSpPr>
            <p:nvPr/>
          </p:nvSpPr>
          <p:spPr bwMode="black">
            <a:xfrm>
              <a:off x="1177925" y="2133600"/>
              <a:ext cx="2149475" cy="173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latin typeface="Times New Roman" pitchFamily="18" charset="0"/>
                </a:rPr>
                <a:t>Начало учебного года</a:t>
              </a:r>
            </a:p>
            <a:p>
              <a:pPr algn="ctr"/>
              <a:endParaRPr lang="ru-RU" sz="1400">
                <a:latin typeface="Times New Roman" pitchFamily="18" charset="0"/>
              </a:endParaRPr>
            </a:p>
            <a:p>
              <a:pPr algn="ctr"/>
              <a:r>
                <a:rPr lang="ru-RU" sz="1400">
                  <a:latin typeface="Times New Roman" pitchFamily="18" charset="0"/>
                </a:rPr>
                <a:t> </a:t>
              </a:r>
              <a:r>
                <a:rPr lang="ru-RU" sz="2000" b="1" i="1">
                  <a:latin typeface="Times New Roman" pitchFamily="18" charset="0"/>
                </a:rPr>
                <a:t>ориентирован на сбор данных до реализации программы</a:t>
              </a:r>
              <a:r>
                <a:rPr lang="ru-RU" sz="2000" b="1"/>
                <a:t> </a:t>
              </a:r>
              <a:endParaRPr lang="en-US" sz="2000" b="1"/>
            </a:p>
          </p:txBody>
        </p:sp>
        <p:sp>
          <p:nvSpPr>
            <p:cNvPr id="114718" name="Rectangle 25"/>
            <p:cNvSpPr>
              <a:spLocks noChangeArrowheads="1"/>
            </p:cNvSpPr>
            <p:nvPr/>
          </p:nvSpPr>
          <p:spPr bwMode="black">
            <a:xfrm>
              <a:off x="3419475" y="2205037"/>
              <a:ext cx="2149475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>
                  <a:latin typeface="Times New Roman" pitchFamily="18" charset="0"/>
                </a:rPr>
                <a:t>В течение учебного года</a:t>
              </a:r>
            </a:p>
            <a:p>
              <a:pPr algn="ctr">
                <a:defRPr/>
              </a:pPr>
              <a:r>
                <a:rPr lang="ru-RU" sz="16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предполагает реализацию основных направлений программы </a:t>
              </a:r>
            </a:p>
            <a:p>
              <a:pPr algn="ctr">
                <a:defRPr/>
              </a:pPr>
              <a:endParaRPr lang="en-US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14719" name="Rectangle 26"/>
            <p:cNvSpPr>
              <a:spLocks noChangeArrowheads="1"/>
            </p:cNvSpPr>
            <p:nvPr/>
          </p:nvSpPr>
          <p:spPr bwMode="black">
            <a:xfrm>
              <a:off x="5629276" y="1943100"/>
              <a:ext cx="2149475" cy="1338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Конец года</a:t>
              </a:r>
            </a:p>
            <a:p>
              <a:pPr algn="ctr">
                <a:defRPr/>
              </a:pPr>
              <a:r>
                <a:rPr lang="ru-RU" sz="14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ориентирован на сбор данных исследования после реализации Программы</a:t>
              </a:r>
              <a:endParaRPr lang="en-US" sz="1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7674" name="Text Box 27"/>
            <p:cNvSpPr txBox="1">
              <a:spLocks noChangeArrowheads="1"/>
            </p:cNvSpPr>
            <p:nvPr/>
          </p:nvSpPr>
          <p:spPr bwMode="black">
            <a:xfrm>
              <a:off x="1187450" y="4005262"/>
              <a:ext cx="2232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 i="1">
                  <a:solidFill>
                    <a:srgbClr val="000000"/>
                  </a:solidFill>
                </a:rPr>
                <a:t>контрольный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432" name="Text Box 32"/>
            <p:cNvSpPr txBox="1">
              <a:spLocks noChangeArrowheads="1"/>
            </p:cNvSpPr>
            <p:nvPr/>
          </p:nvSpPr>
          <p:spPr bwMode="black">
            <a:xfrm>
              <a:off x="3613150" y="3906837"/>
              <a:ext cx="17192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формирующий</a:t>
              </a:r>
              <a:endPara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2433" name="Text Box 33"/>
            <p:cNvSpPr txBox="1">
              <a:spLocks noChangeArrowheads="1"/>
            </p:cNvSpPr>
            <p:nvPr/>
          </p:nvSpPr>
          <p:spPr bwMode="black">
            <a:xfrm>
              <a:off x="5802313" y="3654425"/>
              <a:ext cx="20097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интерпретационный</a:t>
              </a:r>
              <a:endPara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pic>
        <p:nvPicPr>
          <p:cNvPr id="2765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0" y="333375"/>
            <a:ext cx="136525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Программа исследования </a:t>
            </a:r>
            <a:r>
              <a:rPr lang="ru-RU" sz="2400" smtClean="0">
                <a:solidFill>
                  <a:srgbClr val="A50021"/>
                </a:solidFill>
                <a:latin typeface="Times New Roman" pitchFamily="18" charset="0"/>
              </a:rPr>
              <a:t>(4 класс)</a:t>
            </a:r>
            <a:br>
              <a:rPr lang="ru-RU" sz="240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Мониторинг результатов</a:t>
            </a:r>
            <a:br>
              <a:rPr lang="ru-RU" sz="2400" smtClean="0">
                <a:latin typeface="Times New Roman" pitchFamily="18" charset="0"/>
              </a:rPr>
            </a:br>
            <a:endParaRPr lang="ru-RU" sz="2400" smtClean="0">
              <a:latin typeface="Times New Roman" pitchFamily="18" charset="0"/>
            </a:endParaRPr>
          </a:p>
        </p:txBody>
      </p:sp>
      <p:graphicFrame>
        <p:nvGraphicFramePr>
          <p:cNvPr id="110883" name="Group 291"/>
          <p:cNvGraphicFramePr>
            <a:graphicFrameLocks noGrp="1"/>
          </p:cNvGraphicFramePr>
          <p:nvPr/>
        </p:nvGraphicFramePr>
        <p:xfrm>
          <a:off x="179388" y="1295400"/>
          <a:ext cx="8785225" cy="5543551"/>
        </p:xfrm>
        <a:graphic>
          <a:graphicData uri="http://schemas.openxmlformats.org/drawingml/2006/table">
            <a:tbl>
              <a:tblPr/>
              <a:tblGrid>
                <a:gridCol w="2179637"/>
                <a:gridCol w="2432050"/>
                <a:gridCol w="1966913"/>
                <a:gridCol w="2206625"/>
              </a:tblGrid>
              <a:tr h="377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исследования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 исследования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Контрольный этап исследования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Интерпретационный этап исследования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социального развития учащихся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 основных понятий, символов государства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"Государственные символы Российской Федерации»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Моё знание символов государства"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Сформированность представлений о поведении в коллективе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Мой класс "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Как я участвую в жизни класса»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нравственной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сферы младших школьников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Мотивы нравственного поведения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Почему я так поступаю?"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Ради чего я смогу отказаться от своего любимого занятия?"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Сформированность нравственной самооценки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"Что я знаю о себе?"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"Мой портрет" 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отношения  школьников к  учению и труду.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Мотивы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учебной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"Нравится ли мне учиться?"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"Мое отношение к учению"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Навыки самостоятельной организации своей трудовой деятельности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"Моё свободное время"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"Самостоятельность и ответственность"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Исследование ценностного отношения к природе и окружающей среде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 правил поведения на природе и бережного отношения к окружающей среде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"Человек и природа"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«Защита природы»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Ценностное отношение к природе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«Мои питомцы"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«Домашний питомец»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эстетического развития учащихся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Сформированность первичных знаний о красоте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«Красота в жизни»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«Что такое красота?»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Сформированность первичных знаний о культурном человеке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№10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 культурный человек?»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 №20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 культуре»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7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0"/>
            <a:ext cx="827087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65l">
  <a:themeElements>
    <a:clrScheme name="Тема Offic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cdb2004165l</Template>
  <TotalTime>1353</TotalTime>
  <Words>1087</Words>
  <Application>Microsoft Office PowerPoint</Application>
  <PresentationFormat>Экран (4:3)</PresentationFormat>
  <Paragraphs>264</Paragraphs>
  <Slides>16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cdb2004165l</vt:lpstr>
      <vt:lpstr>Image</vt:lpstr>
      <vt:lpstr>Слайд 1</vt:lpstr>
      <vt:lpstr>Личностные результаты</vt:lpstr>
      <vt:lpstr>Слайд 3</vt:lpstr>
      <vt:lpstr>Слайд 4</vt:lpstr>
      <vt:lpstr> Оценка личностных результатов   </vt:lpstr>
      <vt:lpstr>Оценка личностных результатов</vt:lpstr>
      <vt:lpstr>Слайд 7</vt:lpstr>
      <vt:lpstr>Этапы мониторинга</vt:lpstr>
      <vt:lpstr> Программа исследования (4 класс) Мониторинг результатов </vt:lpstr>
      <vt:lpstr>Слайд 10</vt:lpstr>
      <vt:lpstr>Слайд 11</vt:lpstr>
      <vt:lpstr>Исследование особенностей нравственного развития,  воспитания и социализации учащихся 5 класса</vt:lpstr>
      <vt:lpstr>Портрет учащихся 5 класса </vt:lpstr>
      <vt:lpstr>Оценка динамики развития учащихся</vt:lpstr>
      <vt:lpstr>Слайд 15</vt:lpstr>
      <vt:lpstr>Добро пожаловать!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Разработка изменений  в образовательной  системе ОУ  через проекты</dc:title>
  <dc:creator>Нина Александровна</dc:creator>
  <cp:lastModifiedBy>Нина Александровна</cp:lastModifiedBy>
  <cp:revision>68</cp:revision>
  <dcterms:created xsi:type="dcterms:W3CDTF">2014-03-07T06:36:46Z</dcterms:created>
  <dcterms:modified xsi:type="dcterms:W3CDTF">2015-12-11T09:53:49Z</dcterms:modified>
</cp:coreProperties>
</file>